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614" r:id="rId2"/>
    <p:sldId id="791" r:id="rId3"/>
    <p:sldId id="610" r:id="rId4"/>
    <p:sldId id="275" r:id="rId5"/>
    <p:sldId id="270" r:id="rId6"/>
    <p:sldId id="613" r:id="rId7"/>
    <p:sldId id="786" r:id="rId8"/>
    <p:sldId id="790" r:id="rId9"/>
    <p:sldId id="785" r:id="rId10"/>
    <p:sldId id="793" r:id="rId11"/>
    <p:sldId id="794" r:id="rId12"/>
    <p:sldId id="795" r:id="rId13"/>
    <p:sldId id="789" r:id="rId14"/>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3F4"/>
    <a:srgbClr val="8FD0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72232" autoAdjust="0"/>
  </p:normalViewPr>
  <p:slideViewPr>
    <p:cSldViewPr snapToGrid="0" showGuides="1">
      <p:cViewPr>
        <p:scale>
          <a:sx n="94" d="100"/>
          <a:sy n="94" d="100"/>
        </p:scale>
        <p:origin x="-11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A39C033C-814E-4AD8-9398-42CF9672FDD7}" type="datetimeFigureOut">
              <a:rPr lang="en-NZ" smtClean="0"/>
              <a:t>20/10/2021</a:t>
            </a:fld>
            <a:endParaRPr lang="en-NZ"/>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E0FE5B99-BE38-493D-9901-658963F4155E}" type="slidenum">
              <a:rPr lang="en-NZ" smtClean="0"/>
              <a:t>‹#›</a:t>
            </a:fld>
            <a:endParaRPr lang="en-NZ"/>
          </a:p>
        </p:txBody>
      </p:sp>
    </p:spTree>
    <p:extLst>
      <p:ext uri="{BB962C8B-B14F-4D97-AF65-F5344CB8AC3E}">
        <p14:creationId xmlns:p14="http://schemas.microsoft.com/office/powerpoint/2010/main" val="54094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ature.org/content/dam/tnc/nature/en/documents/TNC_EncourageCapital_TowardsABlueRevolution_v1_1.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kern="0" dirty="0" err="1">
                <a:effectLst/>
                <a:latin typeface="Calibri" panose="020F0502020204030204" pitchFamily="34" charset="0"/>
                <a:ea typeface="Times New Roman" panose="02020603050405020304" pitchFamily="18" charset="0"/>
                <a:cs typeface="Times New Roman" panose="02020603050405020304" pitchFamily="18" charset="0"/>
              </a:rPr>
              <a:t>Ahumoana</a:t>
            </a:r>
            <a:r>
              <a:rPr lang="en-NZ" sz="1800" b="1" kern="0" dirty="0">
                <a:effectLst/>
                <a:latin typeface="Calibri" panose="020F0502020204030204" pitchFamily="34" charset="0"/>
                <a:ea typeface="Times New Roman" panose="02020603050405020304" pitchFamily="18" charset="0"/>
                <a:cs typeface="Times New Roman" panose="02020603050405020304" pitchFamily="18" charset="0"/>
              </a:rPr>
              <a:t> o Aotearoa - Aquaculture for New Zealand.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b="1"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kern="0" dirty="0">
                <a:effectLst/>
                <a:latin typeface="Calibri" panose="020F0502020204030204" pitchFamily="34" charset="0"/>
                <a:ea typeface="Times New Roman" panose="02020603050405020304" pitchFamily="18" charset="0"/>
                <a:cs typeface="Times New Roman" panose="02020603050405020304" pitchFamily="18" charset="0"/>
              </a:rPr>
              <a:t>Gary Hooper – Chief Executive, Aquaculture New Zealand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b="1"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kern="0" dirty="0">
                <a:effectLst/>
                <a:latin typeface="Calibri" panose="020F0502020204030204" pitchFamily="34" charset="0"/>
                <a:ea typeface="Times New Roman" panose="02020603050405020304" pitchFamily="18" charset="0"/>
                <a:cs typeface="Times New Roman" panose="02020603050405020304" pitchFamily="18" charset="0"/>
              </a:rPr>
              <a:t>Aquaculture New Zealand (AQNZ) was formed in 2007 as a single voice for New Zealand's aquaculture industry, representing the interests of the three main species grown in New Zealand: Greenshell mussels, King salmon, and Pacific oysters.  AQNZ’s purpose is to provide strategic direction and advocacy so the industry can continue, grow, innovate, add value, provide jobs, support communities and environmental care initiatives, and celebrate our sustainable and highly valued products. </a:t>
            </a:r>
          </a:p>
          <a:p>
            <a:endParaRPr lang="en-NZ" dirty="0"/>
          </a:p>
          <a:p>
            <a:r>
              <a:rPr lang="en-NZ" dirty="0"/>
              <a:t>Aquaculture production and processing directly employs over 3,000 people. </a:t>
            </a:r>
          </a:p>
          <a:p>
            <a:endParaRPr lang="en-NZ" dirty="0"/>
          </a:p>
          <a:p>
            <a:r>
              <a:rPr lang="en-NZ" dirty="0"/>
              <a:t>Many more people and businesses are involved in providing products and services to the sector.</a:t>
            </a:r>
          </a:p>
        </p:txBody>
      </p:sp>
      <p:sp>
        <p:nvSpPr>
          <p:cNvPr id="4" name="Slide Number Placeholder 3"/>
          <p:cNvSpPr>
            <a:spLocks noGrp="1"/>
          </p:cNvSpPr>
          <p:nvPr>
            <p:ph type="sldNum" sz="quarter" idx="5"/>
          </p:nvPr>
        </p:nvSpPr>
        <p:spPr/>
        <p:txBody>
          <a:bodyPr/>
          <a:lstStyle/>
          <a:p>
            <a:fld id="{E0FE5B99-BE38-493D-9901-658963F4155E}" type="slidenum">
              <a:rPr lang="en-NZ" smtClean="0"/>
              <a:t>1</a:t>
            </a:fld>
            <a:endParaRPr lang="en-NZ"/>
          </a:p>
        </p:txBody>
      </p:sp>
    </p:spTree>
    <p:extLst>
      <p:ext uri="{BB962C8B-B14F-4D97-AF65-F5344CB8AC3E}">
        <p14:creationId xmlns:p14="http://schemas.microsoft.com/office/powerpoint/2010/main" val="200909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Unique species of salmon </a:t>
            </a:r>
          </a:p>
          <a:p>
            <a:endParaRPr lang="en-US" dirty="0"/>
          </a:p>
          <a:p>
            <a:r>
              <a:rPr lang="en-NZ" dirty="0"/>
              <a:t>King salmon – the King of salmon, aka Chinook or Quinnat (native of North West Coast of North America)</a:t>
            </a:r>
          </a:p>
          <a:p>
            <a:endParaRPr lang="en-NZ" dirty="0"/>
          </a:p>
          <a:p>
            <a:r>
              <a:rPr lang="en-NZ" dirty="0"/>
              <a:t>Feted by chefs and consumers world-wide</a:t>
            </a:r>
          </a:p>
          <a:p>
            <a:endParaRPr lang="en-NZ" dirty="0"/>
          </a:p>
          <a:p>
            <a:r>
              <a:rPr lang="en-NZ" dirty="0"/>
              <a:t>Accounts for less than 1% of the global farmed salmon which is dominated by Atlantic Salmon (Norway, UK, North America, Chile and </a:t>
            </a:r>
            <a:r>
              <a:rPr lang="en-NZ" dirty="0" err="1"/>
              <a:t>Tasmanaia</a:t>
            </a:r>
            <a:r>
              <a:rPr lang="en-NZ" dirty="0"/>
              <a:t>)</a:t>
            </a:r>
          </a:p>
          <a:p>
            <a:endParaRPr lang="en-NZ" dirty="0"/>
          </a:p>
          <a:p>
            <a:r>
              <a:rPr lang="en-NZ" dirty="0"/>
              <a:t>New Zealand is the largest producer of King salmon and has developed unique farming IP and breeding programmes.</a:t>
            </a:r>
          </a:p>
          <a:p>
            <a:endParaRPr lang="en-NZ" dirty="0"/>
          </a:p>
          <a:p>
            <a:endParaRPr lang="en-NZ" dirty="0"/>
          </a:p>
        </p:txBody>
      </p:sp>
      <p:sp>
        <p:nvSpPr>
          <p:cNvPr id="4" name="Slide Number Placeholder 3"/>
          <p:cNvSpPr>
            <a:spLocks noGrp="1"/>
          </p:cNvSpPr>
          <p:nvPr>
            <p:ph type="sldNum" sz="quarter" idx="5"/>
          </p:nvPr>
        </p:nvSpPr>
        <p:spPr/>
        <p:txBody>
          <a:bodyPr/>
          <a:lstStyle/>
          <a:p>
            <a:fld id="{E0FE5B99-BE38-493D-9901-658963F4155E}" type="slidenum">
              <a:rPr lang="en-NZ" smtClean="0"/>
              <a:t>10</a:t>
            </a:fld>
            <a:endParaRPr lang="en-NZ"/>
          </a:p>
        </p:txBody>
      </p:sp>
    </p:spTree>
    <p:extLst>
      <p:ext uri="{BB962C8B-B14F-4D97-AF65-F5344CB8AC3E}">
        <p14:creationId xmlns:p14="http://schemas.microsoft.com/office/powerpoint/2010/main" val="766824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NZ" sz="1400" b="1" dirty="0"/>
              <a:t>Undisputed Leader in Taste…</a:t>
            </a:r>
          </a:p>
          <a:p>
            <a:pPr>
              <a:spcBef>
                <a:spcPts val="600"/>
              </a:spcBef>
              <a:spcAft>
                <a:spcPts val="600"/>
              </a:spcAft>
            </a:pPr>
            <a:r>
              <a:rPr lang="en-NZ" sz="1200" dirty="0"/>
              <a:t>“[King Salmon] is generally considered the most delicious, and its name – the king salmon – is absolutely appropriate in more ways than one.” (</a:t>
            </a:r>
            <a:r>
              <a:rPr lang="en-NZ" sz="1200" i="1" dirty="0"/>
              <a:t>Smithsonian.com</a:t>
            </a:r>
            <a:r>
              <a:rPr lang="en-NZ" sz="1200" dirty="0"/>
              <a:t>)</a:t>
            </a:r>
          </a:p>
          <a:p>
            <a:pPr>
              <a:spcBef>
                <a:spcPts val="600"/>
              </a:spcBef>
              <a:spcAft>
                <a:spcPts val="600"/>
              </a:spcAft>
            </a:pPr>
            <a:endParaRPr lang="en-NZ" sz="1200" dirty="0"/>
          </a:p>
          <a:p>
            <a:pPr>
              <a:spcBef>
                <a:spcPts val="600"/>
              </a:spcBef>
              <a:spcAft>
                <a:spcPts val="600"/>
              </a:spcAft>
            </a:pPr>
            <a:r>
              <a:rPr lang="en-NZ" sz="1200" dirty="0"/>
              <a:t>“The best are king … which make amazing eating” (</a:t>
            </a:r>
            <a:r>
              <a:rPr lang="en-NZ" sz="1200" i="1" dirty="0"/>
              <a:t>The New York Times</a:t>
            </a:r>
            <a:r>
              <a:rPr lang="en-NZ" sz="1200" dirty="0"/>
              <a:t>)</a:t>
            </a:r>
          </a:p>
          <a:p>
            <a:pPr>
              <a:spcBef>
                <a:spcPts val="600"/>
              </a:spcBef>
              <a:spcAft>
                <a:spcPts val="600"/>
              </a:spcAft>
            </a:pPr>
            <a:endParaRPr lang="en-NZ" sz="1200" dirty="0"/>
          </a:p>
          <a:p>
            <a:pPr>
              <a:spcBef>
                <a:spcPts val="600"/>
              </a:spcBef>
              <a:spcAft>
                <a:spcPts val="600"/>
              </a:spcAft>
            </a:pPr>
            <a:r>
              <a:rPr lang="en-NZ" sz="1200" dirty="0"/>
              <a:t>“King Salmon … is top of the line in salmon, deep, rich colour and full flavour.” (</a:t>
            </a:r>
            <a:r>
              <a:rPr lang="en-NZ" sz="1200" i="1" dirty="0" err="1"/>
              <a:t>Chefsref</a:t>
            </a:r>
            <a:r>
              <a:rPr lang="en-NZ" sz="1200" dirty="0"/>
              <a:t>)</a:t>
            </a:r>
          </a:p>
          <a:p>
            <a:endParaRPr lang="en-NZ" dirty="0"/>
          </a:p>
          <a:p>
            <a:r>
              <a:rPr lang="en-US" dirty="0"/>
              <a:t>“I ran a taste test with my top staff, both kitchen and servers. Everyone agreed that the New Zealand King salmon was the best piece of salmon they had ever tasted by far,” said</a:t>
            </a:r>
          </a:p>
          <a:p>
            <a:r>
              <a:rPr lang="en-US" dirty="0"/>
              <a:t>Martin Rios, Restaurant Martin, Santa Fe.</a:t>
            </a:r>
          </a:p>
          <a:p>
            <a:endParaRPr lang="en-US" dirty="0"/>
          </a:p>
          <a:p>
            <a:r>
              <a:rPr lang="en-US" dirty="0"/>
              <a:t>“The oil content in the New Zealand King salmon changes the texture of the fish, and almost makes it incomparable since it is so different. It puts it in a different category and redefines what salmon can be,</a:t>
            </a:r>
          </a:p>
          <a:p>
            <a:r>
              <a:rPr lang="en-US" dirty="0"/>
              <a:t>” Mike </a:t>
            </a:r>
            <a:r>
              <a:rPr lang="en-US" dirty="0" err="1"/>
              <a:t>Yakura</a:t>
            </a:r>
            <a:r>
              <a:rPr lang="en-US" dirty="0"/>
              <a:t>, </a:t>
            </a:r>
            <a:r>
              <a:rPr lang="en-US" dirty="0" err="1"/>
              <a:t>Ozuma</a:t>
            </a:r>
            <a:r>
              <a:rPr lang="en-US" dirty="0"/>
              <a:t>, San </a:t>
            </a:r>
            <a:r>
              <a:rPr lang="en-US" dirty="0" err="1"/>
              <a:t>Franciso</a:t>
            </a:r>
            <a:r>
              <a:rPr lang="en-US" dirty="0"/>
              <a:t>.</a:t>
            </a:r>
          </a:p>
          <a:p>
            <a:r>
              <a:rPr lang="en-US" dirty="0"/>
              <a:t>.</a:t>
            </a:r>
            <a:endParaRPr lang="en-NZ" dirty="0"/>
          </a:p>
        </p:txBody>
      </p:sp>
      <p:sp>
        <p:nvSpPr>
          <p:cNvPr id="4" name="Slide Number Placeholder 3"/>
          <p:cNvSpPr>
            <a:spLocks noGrp="1"/>
          </p:cNvSpPr>
          <p:nvPr>
            <p:ph type="sldNum" sz="quarter" idx="5"/>
          </p:nvPr>
        </p:nvSpPr>
        <p:spPr/>
        <p:txBody>
          <a:bodyPr/>
          <a:lstStyle/>
          <a:p>
            <a:fld id="{E0FE5B99-BE38-493D-9901-658963F4155E}" type="slidenum">
              <a:rPr lang="en-NZ" smtClean="0"/>
              <a:t>11</a:t>
            </a:fld>
            <a:endParaRPr lang="en-NZ"/>
          </a:p>
        </p:txBody>
      </p:sp>
    </p:spTree>
    <p:extLst>
      <p:ext uri="{BB962C8B-B14F-4D97-AF65-F5344CB8AC3E}">
        <p14:creationId xmlns:p14="http://schemas.microsoft.com/office/powerpoint/2010/main" val="1490096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Blue Endeavour.</a:t>
            </a:r>
          </a:p>
          <a:p>
            <a:endParaRPr lang="en-US" dirty="0"/>
          </a:p>
          <a:p>
            <a:r>
              <a:rPr lang="en-US" dirty="0"/>
              <a:t>A pioneering step into open ocean farming and a bold and bright future for Aquaculture in New Zealand and for the people of Te </a:t>
            </a:r>
            <a:r>
              <a:rPr lang="en-US" dirty="0" err="1"/>
              <a:t>Tauihu</a:t>
            </a:r>
            <a:endParaRPr lang="en-US" dirty="0"/>
          </a:p>
          <a:p>
            <a:pPr marL="0" lvl="0" indent="0" algn="just">
              <a:lnSpc>
                <a:spcPts val="1800"/>
              </a:lnSpc>
              <a:spcAft>
                <a:spcPts val="800"/>
              </a:spcAft>
              <a:buFont typeface="+mj-lt"/>
              <a:buNone/>
              <a:tabLst>
                <a:tab pos="450215" algn="l"/>
                <a:tab pos="810260" algn="l"/>
                <a:tab pos="1170305" algn="l"/>
                <a:tab pos="1530350" algn="l"/>
                <a:tab pos="810260" algn="l"/>
                <a:tab pos="1170305" algn="l"/>
                <a:tab pos="1530350" algn="l"/>
              </a:tabLst>
            </a:pPr>
            <a:endParaRPr lang="en-US" sz="1200" b="0"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kern="0" dirty="0">
                <a:effectLst/>
                <a:latin typeface="Calibri" panose="020F0502020204030204" pitchFamily="34" charset="0"/>
                <a:ea typeface="Times New Roman" panose="02020603050405020304" pitchFamily="18" charset="0"/>
                <a:cs typeface="Times New Roman" panose="02020603050405020304" pitchFamily="18" charset="0"/>
              </a:rPr>
              <a:t>We congratulate The New Zealand King Salmon company for its comprehensive application and as importantly, for the way it has engaged with stakeholders and shared information along the way.</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dirty="0">
              <a:solidFill>
                <a:srgbClr val="0095A9"/>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E0FE5B99-BE38-493D-9901-658963F4155E}" type="slidenum">
              <a:rPr lang="en-NZ" smtClean="0"/>
              <a:t>12</a:t>
            </a:fld>
            <a:endParaRPr lang="en-NZ"/>
          </a:p>
        </p:txBody>
      </p:sp>
    </p:spTree>
    <p:extLst>
      <p:ext uri="{BB962C8B-B14F-4D97-AF65-F5344CB8AC3E}">
        <p14:creationId xmlns:p14="http://schemas.microsoft.com/office/powerpoint/2010/main" val="3243100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0" dirty="0" err="1">
                <a:effectLst/>
                <a:latin typeface="Calibri" panose="020F0502020204030204" pitchFamily="34" charset="0"/>
                <a:ea typeface="Times New Roman" panose="02020603050405020304" pitchFamily="18" charset="0"/>
                <a:cs typeface="Times New Roman" panose="02020603050405020304" pitchFamily="18" charset="0"/>
              </a:rPr>
              <a:t>Ahumoana</a:t>
            </a:r>
            <a:r>
              <a:rPr lang="en-NZ" sz="1200" b="1" kern="0" dirty="0">
                <a:effectLst/>
                <a:latin typeface="Calibri" panose="020F0502020204030204" pitchFamily="34" charset="0"/>
                <a:ea typeface="Times New Roman" panose="02020603050405020304" pitchFamily="18" charset="0"/>
                <a:cs typeface="Times New Roman" panose="02020603050405020304" pitchFamily="18" charset="0"/>
              </a:rPr>
              <a:t> o Aotearoa - Aquaculture for New Zealand.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0" dirty="0">
                <a:effectLst/>
                <a:latin typeface="Calibri" panose="020F0502020204030204" pitchFamily="34" charset="0"/>
                <a:ea typeface="Times New Roman" panose="02020603050405020304" pitchFamily="18" charset="0"/>
                <a:cs typeface="Times New Roman" panose="02020603050405020304" pitchFamily="18" charset="0"/>
              </a:rPr>
              <a:t>Proudly, and possibly for the first time in our primary sector history, we’re considering a significant scale growth where environmental, cultural and social considerations are hard wired founding principles.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0" dirty="0">
                <a:effectLst/>
                <a:latin typeface="Calibri" panose="020F0502020204030204" pitchFamily="34" charset="0"/>
                <a:ea typeface="Times New Roman" panose="02020603050405020304" pitchFamily="18" charset="0"/>
                <a:cs typeface="Times New Roman" panose="02020603050405020304" pitchFamily="18" charset="0"/>
              </a:rPr>
              <a:t>We need to be cautious and we need to be bold, but mostly we need to be smart and practical.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0" dirty="0">
                <a:effectLst/>
                <a:latin typeface="Calibri" panose="020F0502020204030204" pitchFamily="34" charset="0"/>
                <a:ea typeface="Times New Roman" panose="02020603050405020304" pitchFamily="18" charset="0"/>
                <a:cs typeface="Times New Roman" panose="02020603050405020304" pitchFamily="18" charset="0"/>
              </a:rPr>
              <a:t>This is not a binary decision but rather a collective challenge to do the best we can in the spirit of Kaitiakitanga.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kern="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Aquaculture New Zealand support The New Zealand King Salmon Company’s (NZKS) resource consent application ‘Blue Endeavour’ </a:t>
            </a:r>
            <a:endParaRPr lang="en-NZ" b="1" dirty="0"/>
          </a:p>
        </p:txBody>
      </p:sp>
      <p:sp>
        <p:nvSpPr>
          <p:cNvPr id="4" name="Slide Number Placeholder 3"/>
          <p:cNvSpPr>
            <a:spLocks noGrp="1"/>
          </p:cNvSpPr>
          <p:nvPr>
            <p:ph type="sldNum" sz="quarter" idx="5"/>
          </p:nvPr>
        </p:nvSpPr>
        <p:spPr/>
        <p:txBody>
          <a:bodyPr/>
          <a:lstStyle/>
          <a:p>
            <a:fld id="{E0FE5B99-BE38-493D-9901-658963F4155E}" type="slidenum">
              <a:rPr lang="en-NZ" smtClean="0"/>
              <a:t>13</a:t>
            </a:fld>
            <a:endParaRPr lang="en-NZ"/>
          </a:p>
        </p:txBody>
      </p:sp>
    </p:spTree>
    <p:extLst>
      <p:ext uri="{BB962C8B-B14F-4D97-AF65-F5344CB8AC3E}">
        <p14:creationId xmlns:p14="http://schemas.microsoft.com/office/powerpoint/2010/main" val="2451125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Shellfish, aquaculture in New Zealand has a strong export focus but uniquely salmon also is keenly supported by domestic consumption, so much so that supermarkets and other businesses are importing Atlantic salmon from Australia and Europe.</a:t>
            </a:r>
          </a:p>
          <a:p>
            <a:endParaRPr lang="en-NZ" dirty="0"/>
          </a:p>
          <a:p>
            <a:r>
              <a:rPr lang="en-NZ" dirty="0"/>
              <a:t>Current revenues circa $650 million but these have been dented by COVID-19 related restrictions-lock downs in key export markets.</a:t>
            </a:r>
          </a:p>
          <a:p>
            <a:endParaRPr lang="en-NZ" dirty="0"/>
          </a:p>
          <a:p>
            <a:r>
              <a:rPr lang="en-NZ" dirty="0"/>
              <a:t>We are now seeing strong recovery in both demand and price for our products.</a:t>
            </a:r>
          </a:p>
        </p:txBody>
      </p:sp>
      <p:sp>
        <p:nvSpPr>
          <p:cNvPr id="4" name="Slide Number Placeholder 3"/>
          <p:cNvSpPr>
            <a:spLocks noGrp="1"/>
          </p:cNvSpPr>
          <p:nvPr>
            <p:ph type="sldNum" sz="quarter" idx="5"/>
          </p:nvPr>
        </p:nvSpPr>
        <p:spPr/>
        <p:txBody>
          <a:bodyPr/>
          <a:lstStyle/>
          <a:p>
            <a:fld id="{E0FE5B99-BE38-493D-9901-658963F4155E}" type="slidenum">
              <a:rPr lang="en-NZ" smtClean="0"/>
              <a:t>2</a:t>
            </a:fld>
            <a:endParaRPr lang="en-NZ"/>
          </a:p>
        </p:txBody>
      </p:sp>
    </p:spTree>
    <p:extLst>
      <p:ext uri="{BB962C8B-B14F-4D97-AF65-F5344CB8AC3E}">
        <p14:creationId xmlns:p14="http://schemas.microsoft.com/office/powerpoint/2010/main" val="3076589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C014D344-8D37-4DFD-84F9-B37456B3E4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2EF75D-897E-40F8-9E58-359391124D20}" type="slidenum">
              <a:rPr lang="en-GB" altLang="en-US"/>
              <a:pPr>
                <a:spcBef>
                  <a:spcPct val="0"/>
                </a:spcBef>
              </a:pPr>
              <a:t>3</a:t>
            </a:fld>
            <a:endParaRPr lang="en-GB" altLang="en-US"/>
          </a:p>
        </p:txBody>
      </p:sp>
      <p:sp>
        <p:nvSpPr>
          <p:cNvPr id="8195" name="Rectangle 7">
            <a:extLst>
              <a:ext uri="{FF2B5EF4-FFF2-40B4-BE49-F238E27FC236}">
                <a16:creationId xmlns:a16="http://schemas.microsoft.com/office/drawing/2014/main" xmlns="" id="{C3AE6D97-B1E9-4DA0-A949-554F724827BB}"/>
              </a:ext>
            </a:extLst>
          </p:cNvPr>
          <p:cNvSpPr txBox="1">
            <a:spLocks noGrp="1" noChangeArrowheads="1"/>
          </p:cNvSpPr>
          <p:nvPr/>
        </p:nvSpPr>
        <p:spPr bwMode="auto">
          <a:xfrm>
            <a:off x="3827475" y="10258571"/>
            <a:ext cx="2926150" cy="54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lIns="99058" tIns="49528" rIns="99058" bIns="49528"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74196F4-3EE4-4813-A43A-F7A2077373FB}" type="slidenum">
              <a:rPr lang="en-AU" altLang="en-US" sz="1300">
                <a:ea typeface="MS PGothic" panose="020B0600070205080204" pitchFamily="34" charset="-128"/>
                <a:cs typeface="Arial" panose="020B0604020202020204" pitchFamily="34" charset="0"/>
              </a:rPr>
              <a:pPr algn="r" eaLnBrk="1" hangingPunct="1">
                <a:spcBef>
                  <a:spcPct val="0"/>
                </a:spcBef>
              </a:pPr>
              <a:t>3</a:t>
            </a:fld>
            <a:endParaRPr lang="en-AU" altLang="en-US" sz="1300">
              <a:ea typeface="MS PGothic" panose="020B0600070205080204" pitchFamily="34" charset="-128"/>
              <a:cs typeface="Arial" panose="020B0604020202020204" pitchFamily="34" charset="0"/>
            </a:endParaRPr>
          </a:p>
        </p:txBody>
      </p:sp>
      <p:sp>
        <p:nvSpPr>
          <p:cNvPr id="8196" name="Rectangle 2">
            <a:extLst>
              <a:ext uri="{FF2B5EF4-FFF2-40B4-BE49-F238E27FC236}">
                <a16:creationId xmlns:a16="http://schemas.microsoft.com/office/drawing/2014/main" xmlns="" id="{C741E613-A802-4FFF-97FB-9769551C762E}"/>
              </a:ext>
            </a:extLst>
          </p:cNvPr>
          <p:cNvSpPr>
            <a:spLocks noGrp="1" noRot="1" noChangeAspect="1" noChangeArrowheads="1" noTextEdit="1"/>
          </p:cNvSpPr>
          <p:nvPr>
            <p:ph type="sldImg"/>
          </p:nvPr>
        </p:nvSpPr>
        <p:spPr>
          <a:ln/>
        </p:spPr>
      </p:sp>
      <p:sp>
        <p:nvSpPr>
          <p:cNvPr id="8197" name="Rectangle 3">
            <a:extLst>
              <a:ext uri="{FF2B5EF4-FFF2-40B4-BE49-F238E27FC236}">
                <a16:creationId xmlns:a16="http://schemas.microsoft.com/office/drawing/2014/main" xmlns="" id="{13E9F26D-5FE5-44DD-9AB6-AB7B6C955BF4}"/>
              </a:ext>
            </a:extLst>
          </p:cNvPr>
          <p:cNvSpPr>
            <a:spLocks noGrp="1" noChangeArrowheads="1"/>
          </p:cNvSpPr>
          <p:nvPr>
            <p:ph type="body" idx="1"/>
          </p:nvPr>
        </p:nvSpPr>
        <p:spPr>
          <a:xfrm>
            <a:off x="675994" y="5131873"/>
            <a:ext cx="5403215" cy="4859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8" tIns="49528" rIns="99058" bIns="49528"/>
          <a:lstStyle/>
          <a:p>
            <a:pPr eaLnBrk="1" hangingPunct="1">
              <a:defRPr/>
            </a:pPr>
            <a:r>
              <a:rPr lang="en-AU" altLang="ja-JP" sz="1200" b="1" i="1" dirty="0">
                <a:solidFill>
                  <a:schemeClr val="bg1"/>
                </a:solidFill>
                <a:latin typeface="Tw Cen MT" pitchFamily="34" charset="0"/>
                <a:ea typeface="MS PGothic" pitchFamily="34" charset="-128"/>
              </a:rPr>
              <a:t>“We must turn to the sea with </a:t>
            </a:r>
            <a:r>
              <a:rPr lang="en-AU" altLang="ja-JP" sz="1200" b="1" i="1" u="sng" dirty="0">
                <a:solidFill>
                  <a:schemeClr val="bg1"/>
                </a:solidFill>
                <a:latin typeface="Tw Cen MT" pitchFamily="34" charset="0"/>
                <a:ea typeface="MS PGothic" pitchFamily="34" charset="-128"/>
              </a:rPr>
              <a:t>new understanding and new technology</a:t>
            </a:r>
            <a:r>
              <a:rPr lang="en-AU" altLang="ja-JP" sz="1200" b="1" i="1" dirty="0">
                <a:solidFill>
                  <a:schemeClr val="bg1"/>
                </a:solidFill>
                <a:latin typeface="Tw Cen MT" pitchFamily="34" charset="0"/>
                <a:ea typeface="MS PGothic" pitchFamily="34" charset="-128"/>
              </a:rPr>
              <a:t>.  We need to farm it as we farm the land</a:t>
            </a:r>
            <a:r>
              <a:rPr lang="en-AU" altLang="ja-JP" sz="1200" dirty="0">
                <a:solidFill>
                  <a:schemeClr val="bg1"/>
                </a:solidFill>
                <a:latin typeface="Tw Cen MT" pitchFamily="34" charset="0"/>
                <a:ea typeface="MS PGothic" pitchFamily="34" charset="-128"/>
              </a:rPr>
              <a:t> “</a:t>
            </a:r>
          </a:p>
          <a:p>
            <a:pPr eaLnBrk="1" hangingPunct="1">
              <a:defRPr/>
            </a:pPr>
            <a:r>
              <a:rPr lang="en-AU" sz="1200" dirty="0">
                <a:solidFill>
                  <a:schemeClr val="bg1"/>
                </a:solidFill>
                <a:latin typeface="Tw Cen MT" pitchFamily="34" charset="0"/>
                <a:ea typeface="MS PGothic" pitchFamily="34" charset="-128"/>
              </a:rPr>
              <a:t>    Jacques Cousteau, 1973</a:t>
            </a:r>
            <a:r>
              <a:rPr lang="en-AU" sz="1100" dirty="0">
                <a:solidFill>
                  <a:schemeClr val="bg1"/>
                </a:solidFill>
                <a:latin typeface="Tw Cen MT" pitchFamily="34" charset="0"/>
                <a:ea typeface="MS PGothic" pitchFamily="34" charset="-128"/>
              </a:rPr>
              <a:t> </a:t>
            </a:r>
          </a:p>
          <a:p>
            <a:pPr eaLnBrk="1" hangingPunct="1"/>
            <a:endParaRPr lang="en-NZ" altLang="en-US" dirty="0">
              <a:latin typeface="Arial" panose="020B0604020202020204" pitchFamily="34" charset="0"/>
            </a:endParaRPr>
          </a:p>
          <a:p>
            <a:pPr eaLnBrk="1" hangingPunct="1"/>
            <a:r>
              <a:rPr lang="en-NZ" altLang="en-US" dirty="0">
                <a:latin typeface="Arial" panose="020B0604020202020204" pitchFamily="34" charset="0"/>
              </a:rPr>
              <a:t>Already over half the world’s fish and seafood is sourced from aquaculture and this share will only grow with wild fishery catches largely static and seafoods acknowledged role in improving nutrition in modern diets.</a:t>
            </a:r>
          </a:p>
          <a:p>
            <a:pPr eaLnBrk="1" hangingPunct="1"/>
            <a:endParaRPr lang="en-NZ" altLang="en-US" dirty="0">
              <a:latin typeface="Arial" panose="020B0604020202020204" pitchFamily="34" charset="0"/>
            </a:endParaRPr>
          </a:p>
          <a:p>
            <a:pPr eaLnBrk="1" hangingPunct="1"/>
            <a:r>
              <a:rPr lang="en-NZ" altLang="en-US" dirty="0">
                <a:latin typeface="Arial" panose="020B0604020202020204" pitchFamily="34" charset="0"/>
              </a:rPr>
              <a:t>We also need to be smart and continue to evolve our understanding and the best of available technologies so we don’t repeat sub optimal farming outcomes (terrestrial and aquaculture) from the past.</a:t>
            </a:r>
          </a:p>
          <a:p>
            <a:pPr eaLnBrk="1" hangingPunct="1"/>
            <a:endParaRPr lang="en-NZ"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Aquaculture - An opportunity for New Zealand?</a:t>
            </a:r>
          </a:p>
          <a:p>
            <a:endParaRPr lang="en-US" dirty="0"/>
          </a:p>
          <a:p>
            <a:r>
              <a:rPr lang="en-US" dirty="0"/>
              <a:t>Government Aquaculture Strategy – premised on values of being sustainable, productive, resilient and inclusive. Revenue aspiration of $3b by 2035.  </a:t>
            </a:r>
          </a:p>
          <a:p>
            <a:endParaRPr lang="en-US" dirty="0"/>
          </a:p>
          <a:p>
            <a:r>
              <a:rPr lang="en-US" dirty="0"/>
              <a:t>Aquaculture is supported by respected international Environmental NGO’s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Nature Conservancy </a:t>
            </a:r>
            <a:r>
              <a:rPr lang="en-US" dirty="0"/>
              <a:t>- </a:t>
            </a:r>
            <a:r>
              <a:rPr lang="en-NZ"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Aquaculture can be a key contributor to an environmentally and socially beneficial global food system, with the advantages of a lower environmental footprint than most meat production, limited use of land, and a sustainable source of healthy protein.</a:t>
            </a:r>
            <a:r>
              <a:rPr lang="en-NZ" dirty="0">
                <a:effectLst/>
                <a:highlight>
                  <a:srgbClr val="FFFF00"/>
                </a:highlight>
              </a:rPr>
              <a:t> </a:t>
            </a:r>
            <a:r>
              <a:rPr lang="en-NZ" sz="1800" i="1" dirty="0">
                <a:effectLst/>
                <a:latin typeface="Calibri" panose="020F0502020204030204" pitchFamily="34" charset="0"/>
                <a:ea typeface="Times New Roman" panose="02020603050405020304" pitchFamily="18" charset="0"/>
                <a:cs typeface="Times New Roman" panose="02020603050405020304" pitchFamily="18" charset="0"/>
              </a:rPr>
              <a:t>TNC &amp; Encourage Capital (2019). Towards a Blue Revolution: Catalyzing Private Capital in Sustainable Aquaculture Production Systems </a:t>
            </a:r>
            <a:r>
              <a:rPr lang="en-NZ"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www.nature.org/content/dam/tnc/nature/en/documents/TNC_EncourageCapital_TowardsABlueRevolution_v1_1.pdf</a:t>
            </a:r>
            <a:endParaRPr lang="en-NZ"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endParaRPr lang="en-US" dirty="0"/>
          </a:p>
          <a:p>
            <a:r>
              <a:rPr lang="en-US" dirty="0"/>
              <a:t>Light environmental footprint – energy/freshwater use/limited impacts and virtually no </a:t>
            </a:r>
            <a:r>
              <a:rPr lang="en-US" dirty="0" err="1"/>
              <a:t>irevesable</a:t>
            </a:r>
            <a:r>
              <a:rPr lang="en-US" dirty="0"/>
              <a:t> effects</a:t>
            </a:r>
          </a:p>
          <a:p>
            <a:r>
              <a:rPr lang="en-US" dirty="0"/>
              <a:t>Efficient use of resources to generate Natural Nutritious products (cold blooded, not fighting gravity as per terrestrial animals)</a:t>
            </a:r>
          </a:p>
          <a:p>
            <a:r>
              <a:rPr lang="en-US" dirty="0"/>
              <a:t>Highly productive use of small amount of space.</a:t>
            </a:r>
          </a:p>
          <a:p>
            <a:r>
              <a:rPr lang="en-US" dirty="0"/>
              <a:t>High yield,  high value and fully utilized (from Michelin stars to pampered pets)</a:t>
            </a:r>
          </a:p>
          <a:p>
            <a:r>
              <a:rPr lang="en-US" dirty="0"/>
              <a:t>Growing Domestic and International demand</a:t>
            </a:r>
          </a:p>
          <a:p>
            <a:r>
              <a:rPr lang="en-US" dirty="0"/>
              <a:t>Potential for significant economic growth = employment, export revenues, net economic benefits, social benefits and contribute to a low emission economy.</a:t>
            </a:r>
          </a:p>
          <a:p>
            <a:r>
              <a:rPr lang="en-US" dirty="0"/>
              <a:t>Post Covid recovery (Fit for a better world) the Government want to accelerate benefits from aquaculture in NZ $3 billion by 2030</a:t>
            </a:r>
          </a:p>
          <a:p>
            <a:endParaRPr lang="en-US" dirty="0"/>
          </a:p>
          <a:p>
            <a:endParaRPr lang="en-NZ" dirty="0"/>
          </a:p>
        </p:txBody>
      </p:sp>
      <p:sp>
        <p:nvSpPr>
          <p:cNvPr id="4" name="Slide Number Placeholder 3"/>
          <p:cNvSpPr>
            <a:spLocks noGrp="1"/>
          </p:cNvSpPr>
          <p:nvPr>
            <p:ph type="sldNum" sz="quarter" idx="5"/>
          </p:nvPr>
        </p:nvSpPr>
        <p:spPr/>
        <p:txBody>
          <a:bodyPr/>
          <a:lstStyle/>
          <a:p>
            <a:fld id="{E0FE5B99-BE38-493D-9901-658963F4155E}" type="slidenum">
              <a:rPr lang="en-NZ" smtClean="0"/>
              <a:t>4</a:t>
            </a:fld>
            <a:endParaRPr lang="en-NZ"/>
          </a:p>
        </p:txBody>
      </p:sp>
    </p:spTree>
    <p:extLst>
      <p:ext uri="{BB962C8B-B14F-4D97-AF65-F5344CB8AC3E}">
        <p14:creationId xmlns:p14="http://schemas.microsoft.com/office/powerpoint/2010/main" val="342884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dirty="0">
                <a:solidFill>
                  <a:schemeClr val="bg1"/>
                </a:solidFill>
                <a:latin typeface="Karbon Medium" panose="00000600000000000000" pitchFamily="50" charset="0"/>
              </a:rPr>
              <a:t>Aquaculture enables Rangatiratanga</a:t>
            </a:r>
            <a:endParaRPr lang="en-US" b="1" dirty="0"/>
          </a:p>
          <a:p>
            <a:endParaRPr lang="en-US" b="1" dirty="0"/>
          </a:p>
          <a:p>
            <a:r>
              <a:rPr lang="en-US" b="1" dirty="0"/>
              <a:t>Whakatohea Trust Board </a:t>
            </a:r>
            <a:r>
              <a:rPr lang="en-US" dirty="0"/>
              <a:t>– Open Ocean Mussels, and processing. Finfish and seaweed farming also possibilities </a:t>
            </a:r>
          </a:p>
          <a:p>
            <a:endParaRPr lang="en-US" dirty="0"/>
          </a:p>
          <a:p>
            <a:r>
              <a:rPr lang="en-US" b="1" dirty="0"/>
              <a:t>Ngai </a:t>
            </a:r>
            <a:r>
              <a:rPr lang="en-US" b="1" dirty="0" err="1"/>
              <a:t>Tahu</a:t>
            </a:r>
            <a:r>
              <a:rPr lang="en-US" b="1" dirty="0"/>
              <a:t> </a:t>
            </a:r>
            <a:r>
              <a:rPr lang="en-US" b="0" dirty="0"/>
              <a:t>– Current application to farm salmon Foveaux Strait  and recently </a:t>
            </a:r>
            <a:r>
              <a:rPr lang="en-US" b="0" dirty="0" err="1"/>
              <a:t>aquaired</a:t>
            </a:r>
            <a:r>
              <a:rPr lang="en-US" b="0" dirty="0"/>
              <a:t> 20% shareholding in listed seafood company Sanford.</a:t>
            </a:r>
          </a:p>
          <a:p>
            <a:endParaRPr lang="en-US" b="0" i="1" dirty="0">
              <a:solidFill>
                <a:srgbClr val="00B0F0"/>
              </a:solidFill>
              <a:effectLst/>
              <a:latin typeface="arboria"/>
            </a:endParaRPr>
          </a:p>
          <a:p>
            <a:r>
              <a:rPr lang="en-US" b="0" i="1" dirty="0">
                <a:solidFill>
                  <a:srgbClr val="00B0F0"/>
                </a:solidFill>
                <a:effectLst/>
                <a:latin typeface="arboria"/>
              </a:rPr>
              <a:t>We aspire to be a global leader in environmental best practice and build a lasting legacy that benefits our communities today and the future generations of tomorrow.</a:t>
            </a:r>
          </a:p>
          <a:p>
            <a:endParaRPr lang="en-US" b="0" i="0" dirty="0">
              <a:solidFill>
                <a:srgbClr val="00B0F0"/>
              </a:solidFill>
              <a:effectLst/>
              <a:latin typeface="Roboto" panose="02000000000000000000" pitchFamily="2" charset="0"/>
            </a:endParaRPr>
          </a:p>
          <a:p>
            <a:r>
              <a:rPr lang="en-US" b="1" i="0" dirty="0">
                <a:solidFill>
                  <a:srgbClr val="00B0F0"/>
                </a:solidFill>
                <a:effectLst/>
                <a:latin typeface="Roboto" panose="02000000000000000000" pitchFamily="2" charset="0"/>
              </a:rPr>
              <a:t>Ta </a:t>
            </a:r>
            <a:r>
              <a:rPr lang="en-US" b="1" i="0" dirty="0" err="1">
                <a:solidFill>
                  <a:srgbClr val="00B0F0"/>
                </a:solidFill>
                <a:effectLst/>
                <a:latin typeface="Roboto" panose="02000000000000000000" pitchFamily="2" charset="0"/>
              </a:rPr>
              <a:t>Tipene</a:t>
            </a:r>
            <a:r>
              <a:rPr lang="en-US" b="1" i="0" dirty="0">
                <a:solidFill>
                  <a:srgbClr val="00B0F0"/>
                </a:solidFill>
                <a:effectLst/>
                <a:latin typeface="Roboto" panose="02000000000000000000" pitchFamily="2" charset="0"/>
              </a:rPr>
              <a:t> </a:t>
            </a:r>
            <a:r>
              <a:rPr lang="en-US" b="1" i="0" dirty="0" err="1">
                <a:solidFill>
                  <a:srgbClr val="00B0F0"/>
                </a:solidFill>
                <a:effectLst/>
                <a:latin typeface="Roboto" panose="02000000000000000000" pitchFamily="2" charset="0"/>
              </a:rPr>
              <a:t>O’Regan</a:t>
            </a:r>
            <a:endParaRPr lang="en-US" b="1" i="0" dirty="0">
              <a:solidFill>
                <a:srgbClr val="00B0F0"/>
              </a:solidFill>
              <a:effectLst/>
              <a:latin typeface="Roboto" panose="02000000000000000000" pitchFamily="2" charset="0"/>
            </a:endParaRPr>
          </a:p>
          <a:p>
            <a:r>
              <a:rPr lang="en-US" b="0" i="0" dirty="0">
                <a:solidFill>
                  <a:srgbClr val="00B0F0"/>
                </a:solidFill>
                <a:effectLst/>
                <a:latin typeface="Roboto" panose="02000000000000000000" pitchFamily="2" charset="0"/>
              </a:rPr>
              <a:t>“</a:t>
            </a:r>
            <a:r>
              <a:rPr lang="en-US" b="0" i="0" dirty="0" err="1">
                <a:solidFill>
                  <a:srgbClr val="00B0F0"/>
                </a:solidFill>
                <a:effectLst/>
                <a:latin typeface="Roboto" panose="02000000000000000000" pitchFamily="2" charset="0"/>
              </a:rPr>
              <a:t>Ngāi</a:t>
            </a:r>
            <a:r>
              <a:rPr lang="en-US" b="0" i="0" dirty="0">
                <a:solidFill>
                  <a:srgbClr val="00B0F0"/>
                </a:solidFill>
                <a:effectLst/>
                <a:latin typeface="Roboto" panose="02000000000000000000" pitchFamily="2" charset="0"/>
              </a:rPr>
              <a:t> </a:t>
            </a:r>
            <a:r>
              <a:rPr lang="en-US" b="0" i="0" dirty="0" err="1">
                <a:solidFill>
                  <a:srgbClr val="00B0F0"/>
                </a:solidFill>
                <a:effectLst/>
                <a:latin typeface="Roboto" panose="02000000000000000000" pitchFamily="2" charset="0"/>
              </a:rPr>
              <a:t>Tahu</a:t>
            </a:r>
            <a:r>
              <a:rPr lang="en-US" b="0" i="0" dirty="0">
                <a:solidFill>
                  <a:srgbClr val="00B0F0"/>
                </a:solidFill>
                <a:effectLst/>
                <a:latin typeface="Roboto" panose="02000000000000000000" pitchFamily="2" charset="0"/>
              </a:rPr>
              <a:t> want to be at the forefront of this sustainable and developing industry, as we undertake aquaculture projects which are aligned with our tribal values of rangatiratanga and </a:t>
            </a:r>
            <a:r>
              <a:rPr lang="en-US" b="0" i="0" dirty="0" err="1">
                <a:solidFill>
                  <a:srgbClr val="00B0F0"/>
                </a:solidFill>
                <a:effectLst/>
                <a:latin typeface="Roboto" panose="02000000000000000000" pitchFamily="2" charset="0"/>
              </a:rPr>
              <a:t>kaitiakitanga</a:t>
            </a:r>
            <a:r>
              <a:rPr lang="en-US" b="0" i="0" dirty="0">
                <a:solidFill>
                  <a:srgbClr val="00B0F0"/>
                </a:solidFill>
                <a:effectLst/>
                <a:latin typeface="Roboto" panose="02000000000000000000" pitchFamily="2" charset="0"/>
              </a:rPr>
              <a:t>, to help achieve the aspirations of our people,”</a:t>
            </a:r>
          </a:p>
          <a:p>
            <a:endParaRPr lang="en-US" b="0" i="0" dirty="0">
              <a:solidFill>
                <a:srgbClr val="00B0F0"/>
              </a:solidFill>
              <a:effectLst/>
              <a:latin typeface="Roboto" panose="02000000000000000000" pitchFamily="2" charset="0"/>
            </a:endParaRPr>
          </a:p>
          <a:p>
            <a:r>
              <a:rPr lang="en-US" sz="1200" b="1" i="0" dirty="0" err="1">
                <a:effectLst/>
                <a:latin typeface="arboria"/>
              </a:rPr>
              <a:t>mō</a:t>
            </a:r>
            <a:r>
              <a:rPr lang="en-US" sz="1200" b="1" i="0" dirty="0">
                <a:effectLst/>
                <a:latin typeface="arboria"/>
              </a:rPr>
              <a:t> </a:t>
            </a:r>
            <a:r>
              <a:rPr lang="en-US" sz="1200" b="1" i="0" dirty="0" err="1">
                <a:effectLst/>
                <a:latin typeface="arboria"/>
              </a:rPr>
              <a:t>tātou</a:t>
            </a:r>
            <a:r>
              <a:rPr lang="en-US" sz="1200" b="1" i="0" dirty="0">
                <a:effectLst/>
                <a:latin typeface="arboria"/>
              </a:rPr>
              <a:t>, ā, </a:t>
            </a:r>
            <a:r>
              <a:rPr lang="en-US" sz="1200" b="1" i="0" dirty="0" err="1">
                <a:effectLst/>
                <a:latin typeface="arboria"/>
              </a:rPr>
              <a:t>mō</a:t>
            </a:r>
            <a:r>
              <a:rPr lang="en-US" sz="1200" b="1" i="0" dirty="0">
                <a:effectLst/>
                <a:latin typeface="arboria"/>
              </a:rPr>
              <a:t> ka </a:t>
            </a:r>
            <a:r>
              <a:rPr lang="en-US" sz="1200" b="1" i="0" dirty="0" err="1">
                <a:effectLst/>
                <a:latin typeface="arboria"/>
              </a:rPr>
              <a:t>uri</a:t>
            </a:r>
            <a:r>
              <a:rPr lang="en-US" sz="1200" b="1" i="0" dirty="0">
                <a:effectLst/>
                <a:latin typeface="arboria"/>
              </a:rPr>
              <a:t> a muri </a:t>
            </a:r>
            <a:r>
              <a:rPr lang="en-US" sz="1200" b="1" i="0" dirty="0" err="1">
                <a:effectLst/>
                <a:latin typeface="arboria"/>
              </a:rPr>
              <a:t>ake</a:t>
            </a:r>
            <a:r>
              <a:rPr lang="en-US" sz="1200" b="1" i="0" dirty="0">
                <a:effectLst/>
                <a:latin typeface="arboria"/>
              </a:rPr>
              <a:t> </a:t>
            </a:r>
            <a:r>
              <a:rPr lang="en-US" sz="1200" b="1" i="0" dirty="0" err="1">
                <a:effectLst/>
                <a:latin typeface="arboria"/>
              </a:rPr>
              <a:t>nei</a:t>
            </a:r>
            <a:r>
              <a:rPr lang="en-US" sz="1200" b="1" i="0" dirty="0">
                <a:effectLst/>
                <a:latin typeface="arboria"/>
              </a:rPr>
              <a:t>  - for us and our children after us </a:t>
            </a:r>
          </a:p>
          <a:p>
            <a:endParaRPr lang="en-US" b="0" i="1" dirty="0">
              <a:solidFill>
                <a:srgbClr val="00B0F0"/>
              </a:solidFill>
              <a:effectLst/>
              <a:latin typeface="arboria"/>
            </a:endParaRPr>
          </a:p>
          <a:p>
            <a:endParaRPr lang="en-US" dirty="0"/>
          </a:p>
          <a:p>
            <a:r>
              <a:rPr lang="en-US" b="1" dirty="0"/>
              <a:t>Pare Hauraki </a:t>
            </a:r>
            <a:r>
              <a:rPr lang="en-US" dirty="0"/>
              <a:t>– Mussel farming in the Firth of Thames has enabled community education and health services. Finfish also a possibility.</a:t>
            </a:r>
          </a:p>
          <a:p>
            <a:endParaRPr lang="en-US" sz="105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i="0" dirty="0">
                <a:solidFill>
                  <a:srgbClr val="0095A9"/>
                </a:solidFill>
                <a:effectLst/>
                <a:latin typeface="+mn-lt"/>
              </a:rPr>
              <a:t>Māori Commercial Aquaculture Claims Settlement Act 2004 </a:t>
            </a:r>
            <a:r>
              <a:rPr lang="en-NZ" sz="1200" b="0" i="0" dirty="0">
                <a:solidFill>
                  <a:srgbClr val="0095A9"/>
                </a:solidFill>
                <a:effectLst/>
                <a:latin typeface="+mn-lt"/>
              </a:rPr>
              <a:t>– 20% equivalence of new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dirty="0">
              <a:solidFill>
                <a:srgbClr val="0095A9"/>
              </a:solidFill>
              <a:effectLst/>
              <a:latin typeface="+mn-lt"/>
            </a:endParaRPr>
          </a:p>
          <a:p>
            <a:endParaRPr lang="en-NZ" dirty="0"/>
          </a:p>
        </p:txBody>
      </p:sp>
      <p:sp>
        <p:nvSpPr>
          <p:cNvPr id="4" name="Slide Number Placeholder 3"/>
          <p:cNvSpPr>
            <a:spLocks noGrp="1"/>
          </p:cNvSpPr>
          <p:nvPr>
            <p:ph type="sldNum" sz="quarter" idx="5"/>
          </p:nvPr>
        </p:nvSpPr>
        <p:spPr/>
        <p:txBody>
          <a:bodyPr/>
          <a:lstStyle/>
          <a:p>
            <a:fld id="{E0FE5B99-BE38-493D-9901-658963F4155E}" type="slidenum">
              <a:rPr lang="en-NZ" smtClean="0"/>
              <a:t>5</a:t>
            </a:fld>
            <a:endParaRPr lang="en-NZ"/>
          </a:p>
        </p:txBody>
      </p:sp>
    </p:spTree>
    <p:extLst>
      <p:ext uri="{BB962C8B-B14F-4D97-AF65-F5344CB8AC3E}">
        <p14:creationId xmlns:p14="http://schemas.microsoft.com/office/powerpoint/2010/main" val="2347853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pioneering step into open ocean farming and a bold and bright future for Aquaculture in New Zealand and for the people of Te </a:t>
            </a:r>
            <a:r>
              <a:rPr lang="en-US" dirty="0" err="1"/>
              <a:t>Tauihu</a:t>
            </a:r>
            <a:endParaRPr lang="en-US" dirty="0"/>
          </a:p>
          <a:p>
            <a:pPr marL="0" lvl="0" indent="0" algn="just">
              <a:lnSpc>
                <a:spcPts val="1800"/>
              </a:lnSpc>
              <a:spcAft>
                <a:spcPts val="800"/>
              </a:spcAft>
              <a:buFont typeface="+mj-lt"/>
              <a:buNone/>
              <a:tabLst>
                <a:tab pos="450215" algn="l"/>
                <a:tab pos="810260" algn="l"/>
                <a:tab pos="1170305" algn="l"/>
                <a:tab pos="1530350" algn="l"/>
                <a:tab pos="810260" algn="l"/>
                <a:tab pos="1170305" algn="l"/>
                <a:tab pos="1530350" algn="l"/>
              </a:tabLst>
            </a:pPr>
            <a:endParaRPr lang="en-US" sz="1200" b="0" kern="1200" dirty="0">
              <a:effectLst/>
              <a:latin typeface="+mn-lt"/>
              <a:ea typeface="+mn-ea"/>
              <a:cs typeface="+mn-cs"/>
            </a:endParaRPr>
          </a:p>
          <a:p>
            <a:pPr marL="0" lvl="0" indent="0" algn="just">
              <a:lnSpc>
                <a:spcPts val="1800"/>
              </a:lnSpc>
              <a:spcAft>
                <a:spcPts val="800"/>
              </a:spcAft>
              <a:buFont typeface="+mj-lt"/>
              <a:buNone/>
              <a:tabLst>
                <a:tab pos="450215" algn="l"/>
                <a:tab pos="810260" algn="l"/>
                <a:tab pos="1170305" algn="l"/>
                <a:tab pos="1530350" algn="l"/>
                <a:tab pos="810260" algn="l"/>
                <a:tab pos="1170305" algn="l"/>
                <a:tab pos="1530350" algn="l"/>
              </a:tabLst>
            </a:pPr>
            <a:r>
              <a:rPr lang="en-NZ" sz="1800" b="1" kern="0" dirty="0">
                <a:effectLst/>
                <a:latin typeface="Calibri" panose="020F0502020204030204" pitchFamily="34" charset="0"/>
                <a:ea typeface="Times New Roman" panose="02020603050405020304" pitchFamily="18" charset="0"/>
                <a:cs typeface="Times New Roman" panose="02020603050405020304" pitchFamily="18" charset="0"/>
              </a:rPr>
              <a:t>The Government’s Aquaculture Strategy notes: </a:t>
            </a:r>
          </a:p>
          <a:p>
            <a:pPr algn="just" fontAlgn="base">
              <a:lnSpc>
                <a:spcPct val="150000"/>
              </a:lnSpc>
            </a:pPr>
            <a:r>
              <a:rPr lang="en-US" sz="18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‘Open ocean farming presents an opportunity to farm in cooler, deeper waters, and more easily position farms away from areas of high competing use. New Zealand’s exclusive economic zone is 15 times bigger than our land area – presenting significant potential.’</a:t>
            </a:r>
            <a:endParaRPr lang="en-US" dirty="0"/>
          </a:p>
          <a:p>
            <a:endParaRPr lang="en-US" dirty="0"/>
          </a:p>
          <a:p>
            <a:r>
              <a:rPr lang="en-US" dirty="0"/>
              <a:t>Salmon relocation discussions – collective interest in open ocean farming which at the time was hamstrung by available farming systems under development overseas.</a:t>
            </a:r>
          </a:p>
          <a:p>
            <a:endParaRPr lang="en-US" dirty="0"/>
          </a:p>
          <a:p>
            <a:r>
              <a:rPr lang="en-US" dirty="0"/>
              <a:t>Board of Inquiry/EPA sites – no sites were declined on ecological grounds and Appeals on such to the Supreme Court were dismissed</a:t>
            </a:r>
          </a:p>
          <a:p>
            <a:endParaRPr lang="en-US" dirty="0"/>
          </a:p>
          <a:p>
            <a:r>
              <a:rPr lang="en-US" dirty="0"/>
              <a:t>Blue Endeavour will provide greater certainty for farming salmon in Marlborough by providing increased resilience against climate change effects.</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dirty="0">
              <a:solidFill>
                <a:srgbClr val="0095A9"/>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E0FE5B99-BE38-493D-9901-658963F4155E}" type="slidenum">
              <a:rPr lang="en-NZ" smtClean="0"/>
              <a:t>6</a:t>
            </a:fld>
            <a:endParaRPr lang="en-NZ"/>
          </a:p>
        </p:txBody>
      </p:sp>
    </p:spTree>
    <p:extLst>
      <p:ext uri="{BB962C8B-B14F-4D97-AF65-F5344CB8AC3E}">
        <p14:creationId xmlns:p14="http://schemas.microsoft.com/office/powerpoint/2010/main" val="71546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dirty="0">
                <a:solidFill>
                  <a:schemeClr val="bg1"/>
                </a:solidFill>
                <a:latin typeface="Arial" panose="020B0604020202020204" pitchFamily="34" charset="0"/>
                <a:cs typeface="Arial" panose="020B0604020202020204" pitchFamily="34" charset="0"/>
              </a:rPr>
              <a:t>Opportunity for the people of Te </a:t>
            </a:r>
            <a:r>
              <a:rPr lang="en-US" sz="1200" b="1" dirty="0" err="1">
                <a:solidFill>
                  <a:schemeClr val="bg1"/>
                </a:solidFill>
                <a:latin typeface="Arial" panose="020B0604020202020204" pitchFamily="34" charset="0"/>
                <a:cs typeface="Arial" panose="020B0604020202020204" pitchFamily="34" charset="0"/>
              </a:rPr>
              <a:t>Tauihu</a:t>
            </a:r>
            <a:endParaRPr lang="en-US" sz="1200" b="1" dirty="0">
              <a:solidFill>
                <a:schemeClr val="bg1"/>
              </a:solidFill>
              <a:latin typeface="Arial" panose="020B0604020202020204" pitchFamily="34" charset="0"/>
              <a:cs typeface="Arial" panose="020B0604020202020204" pitchFamily="34" charset="0"/>
            </a:endParaRPr>
          </a:p>
          <a:p>
            <a:endParaRPr lang="en-US" dirty="0"/>
          </a:p>
          <a:p>
            <a:r>
              <a:rPr lang="en-US" dirty="0"/>
              <a:t>Tupuna </a:t>
            </a:r>
            <a:r>
              <a:rPr lang="en-US" dirty="0" err="1"/>
              <a:t>Pono</a:t>
            </a:r>
            <a:r>
              <a:rPr lang="en-US" dirty="0"/>
              <a:t> – Being Good Ancestors is a ground-breaking collaborative inter-generational strategy for Te </a:t>
            </a:r>
            <a:r>
              <a:rPr lang="en-US" dirty="0" err="1"/>
              <a:t>Tauihu</a:t>
            </a:r>
            <a:r>
              <a:rPr lang="en-US" dirty="0"/>
              <a:t> </a:t>
            </a:r>
          </a:p>
          <a:p>
            <a:endParaRPr lang="en-US" dirty="0"/>
          </a:p>
          <a:p>
            <a:r>
              <a:rPr lang="en-US" dirty="0"/>
              <a:t>This strategy recognises the significance of our ocean economy and the importance of both inshore and open ocean aquaculture.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dirty="0">
              <a:solidFill>
                <a:srgbClr val="0095A9"/>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Project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Kōkiri</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Nelson Tasman economic development collaboration set up to respond to and mitigate the economic impacts of the COVID-19 pandemic, also identifies the ocean economy as a regional strength, noting that 70% of New Zealand’s aquaculture is based in Te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Tauihu</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a priority opportunity to ‘grow a smarter economy’ is through (4.1) Accelerating Aquaculture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b="0" i="0" dirty="0">
              <a:solidFill>
                <a:srgbClr val="0095A9"/>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i="1" dirty="0">
                <a:effectLst/>
                <a:latin typeface="Calibri" panose="020F0502020204030204" pitchFamily="34" charset="0"/>
                <a:ea typeface="Calibri" panose="020F0502020204030204" pitchFamily="34" charset="0"/>
                <a:cs typeface="Arial" panose="020B0604020202020204" pitchFamily="34" charset="0"/>
              </a:rPr>
              <a:t>‘To accelerate the road to recovery, we need to act courageously and make the bold decisions required to tackle the challenges we face head on and </a:t>
            </a:r>
            <a:r>
              <a:rPr lang="en-NZ" sz="1800" i="1" dirty="0" err="1">
                <a:effectLst/>
                <a:latin typeface="Calibri" panose="020F0502020204030204" pitchFamily="34" charset="0"/>
                <a:ea typeface="Calibri" panose="020F0502020204030204" pitchFamily="34" charset="0"/>
                <a:cs typeface="Arial" panose="020B0604020202020204" pitchFamily="34" charset="0"/>
              </a:rPr>
              <a:t>instill</a:t>
            </a:r>
            <a:r>
              <a:rPr lang="en-NZ" sz="1800" i="1" dirty="0">
                <a:effectLst/>
                <a:latin typeface="Calibri" panose="020F0502020204030204" pitchFamily="34" charset="0"/>
                <a:ea typeface="Calibri" panose="020F0502020204030204" pitchFamily="34" charset="0"/>
                <a:cs typeface="Arial" panose="020B0604020202020204" pitchFamily="34" charset="0"/>
              </a:rPr>
              <a:t> a spirit of optimism and pride in the place that we call home. We need to build confidence in our region, stimulate the economy, bring people together and mitigate job losses and business closures.</a:t>
            </a:r>
            <a:endParaRPr lang="en-NZ" sz="1200" b="0" i="0" dirty="0">
              <a:solidFill>
                <a:srgbClr val="0095A9"/>
              </a:solidFill>
              <a:effectLst/>
              <a:latin typeface="+mn-lt"/>
            </a:endParaRPr>
          </a:p>
          <a:p>
            <a:endParaRPr lang="en-US" dirty="0"/>
          </a:p>
          <a:p>
            <a:r>
              <a:rPr lang="en-US" dirty="0"/>
              <a:t>Blue Endeavour will create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Economic and social stimulus into the region</a:t>
            </a:r>
            <a:endParaRPr lang="en-NZ" sz="1200" b="0" i="0" dirty="0">
              <a:solidFill>
                <a:srgbClr val="0095A9"/>
              </a:solidFill>
              <a:effectLst/>
              <a:latin typeface="+mn-lt"/>
            </a:endParaRPr>
          </a:p>
          <a:p>
            <a:pPr marL="171450" indent="-171450">
              <a:buFont typeface="Arial" panose="020B0604020202020204" pitchFamily="34" charset="0"/>
              <a:buChar char="•"/>
            </a:pPr>
            <a:r>
              <a:rPr lang="en-US" dirty="0"/>
              <a:t>Interesting jobs and careers</a:t>
            </a:r>
          </a:p>
          <a:p>
            <a:pPr marL="171450" indent="-171450">
              <a:buFont typeface="Arial" panose="020B0604020202020204" pitchFamily="34" charset="0"/>
              <a:buChar char="•"/>
            </a:pPr>
            <a:r>
              <a:rPr lang="en-US" dirty="0"/>
              <a:t>Increased automation and use of technology</a:t>
            </a:r>
          </a:p>
          <a:p>
            <a:pPr marL="171450" indent="-171450">
              <a:buFont typeface="Arial" panose="020B0604020202020204" pitchFamily="34" charset="0"/>
              <a:buChar char="•"/>
            </a:pPr>
            <a:r>
              <a:rPr lang="en-US" dirty="0"/>
              <a:t>Value from localised innovation and IP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dirty="0">
                <a:solidFill>
                  <a:srgbClr val="0095A9"/>
                </a:solidFill>
                <a:effectLst/>
                <a:latin typeface="+mn-lt"/>
              </a:rPr>
              <a:t>Blue Endeavour will generate opportunity for Te </a:t>
            </a:r>
            <a:r>
              <a:rPr lang="en-NZ" sz="1200" b="0" i="0" dirty="0" err="1">
                <a:solidFill>
                  <a:srgbClr val="0095A9"/>
                </a:solidFill>
                <a:effectLst/>
                <a:latin typeface="+mn-lt"/>
              </a:rPr>
              <a:t>Tauihu</a:t>
            </a:r>
            <a:r>
              <a:rPr lang="en-NZ" sz="1200" b="0" i="0" dirty="0">
                <a:solidFill>
                  <a:srgbClr val="0095A9"/>
                </a:solidFill>
                <a:effectLst/>
                <a:latin typeface="+mn-lt"/>
              </a:rPr>
              <a:t> Iwi through Treaty settlement obligations.</a:t>
            </a:r>
          </a:p>
          <a:p>
            <a:endParaRPr lang="en-US" dirty="0"/>
          </a:p>
          <a:p>
            <a:endParaRPr lang="en-US" dirty="0"/>
          </a:p>
          <a:p>
            <a:endParaRPr lang="en-NZ" dirty="0"/>
          </a:p>
        </p:txBody>
      </p:sp>
      <p:sp>
        <p:nvSpPr>
          <p:cNvPr id="4" name="Slide Number Placeholder 3"/>
          <p:cNvSpPr>
            <a:spLocks noGrp="1"/>
          </p:cNvSpPr>
          <p:nvPr>
            <p:ph type="sldNum" sz="quarter" idx="5"/>
          </p:nvPr>
        </p:nvSpPr>
        <p:spPr/>
        <p:txBody>
          <a:bodyPr/>
          <a:lstStyle/>
          <a:p>
            <a:fld id="{E0FE5B99-BE38-493D-9901-658963F4155E}" type="slidenum">
              <a:rPr lang="en-NZ" smtClean="0"/>
              <a:t>7</a:t>
            </a:fld>
            <a:endParaRPr lang="en-NZ"/>
          </a:p>
        </p:txBody>
      </p:sp>
    </p:spTree>
    <p:extLst>
      <p:ext uri="{BB962C8B-B14F-4D97-AF65-F5344CB8AC3E}">
        <p14:creationId xmlns:p14="http://schemas.microsoft.com/office/powerpoint/2010/main" val="2850332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Aquaculture sector is committed to sustainability, and this is demonstrated though the A+ sustainability management programme where companies complete an annual checklist covering  Ecology, Compliance, Biosecurity, Engagement with Iwi, Water Quality, Waste, Animal Health, Waste and Community.</a:t>
            </a:r>
          </a:p>
          <a:p>
            <a:endParaRPr lang="en-US" dirty="0"/>
          </a:p>
          <a:p>
            <a:r>
              <a:rPr lang="en-US" dirty="0"/>
              <a:t>This programme is externally audited and is increasingly recognised internationally for it’s comprehensive and practical approach.</a:t>
            </a:r>
          </a:p>
          <a:p>
            <a:endParaRPr lang="en-US" dirty="0"/>
          </a:p>
          <a:p>
            <a:r>
              <a:rPr lang="en-US" dirty="0"/>
              <a:t>The aquaculture sector is also at the forefront of marine biosecurity with detailed biosecurity standards. All salmon produces have biosecurity farm management plans.</a:t>
            </a:r>
          </a:p>
          <a:p>
            <a:endParaRPr lang="en-US" dirty="0"/>
          </a:p>
          <a:p>
            <a:r>
              <a:rPr lang="en-US" dirty="0"/>
              <a:t>We have also developed Farmed salmon animal welfare standards based on best international practices and we are working closely with the National Animal Welfare Advisory Committee on welfare for NZ farmed finfish.</a:t>
            </a:r>
          </a:p>
          <a:p>
            <a:endParaRPr lang="en-US" dirty="0"/>
          </a:p>
          <a:p>
            <a:endParaRPr lang="en-US" dirty="0"/>
          </a:p>
        </p:txBody>
      </p:sp>
      <p:sp>
        <p:nvSpPr>
          <p:cNvPr id="4" name="Slide Number Placeholder 3"/>
          <p:cNvSpPr>
            <a:spLocks noGrp="1"/>
          </p:cNvSpPr>
          <p:nvPr>
            <p:ph type="sldNum" sz="quarter" idx="5"/>
          </p:nvPr>
        </p:nvSpPr>
        <p:spPr/>
        <p:txBody>
          <a:bodyPr/>
          <a:lstStyle/>
          <a:p>
            <a:fld id="{E0FE5B99-BE38-493D-9901-658963F4155E}" type="slidenum">
              <a:rPr lang="en-NZ" smtClean="0"/>
              <a:t>8</a:t>
            </a:fld>
            <a:endParaRPr lang="en-NZ"/>
          </a:p>
        </p:txBody>
      </p:sp>
    </p:spTree>
    <p:extLst>
      <p:ext uri="{BB962C8B-B14F-4D97-AF65-F5344CB8AC3E}">
        <p14:creationId xmlns:p14="http://schemas.microsoft.com/office/powerpoint/2010/main" val="614470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sustainability practices and credentials are also recognised by global experts.</a:t>
            </a:r>
          </a:p>
          <a:p>
            <a:endParaRPr lang="en-US" dirty="0"/>
          </a:p>
          <a:p>
            <a:r>
              <a:rPr lang="en-US" dirty="0"/>
              <a:t>Monterey Bay Aquarium’s Seafood Watch is the most influential consumer seafood guide in North America.</a:t>
            </a:r>
          </a:p>
          <a:p>
            <a:endParaRPr lang="en-US" dirty="0"/>
          </a:p>
          <a:p>
            <a:r>
              <a:rPr lang="en-US" dirty="0"/>
              <a:t>New Zealand was the first and is still the only country where marine pen salmon aquaculture has the highest rating ‘best choice’ green rating.</a:t>
            </a:r>
            <a:endParaRPr lang="en-NZ" dirty="0"/>
          </a:p>
        </p:txBody>
      </p:sp>
      <p:sp>
        <p:nvSpPr>
          <p:cNvPr id="4" name="Slide Number Placeholder 3"/>
          <p:cNvSpPr>
            <a:spLocks noGrp="1"/>
          </p:cNvSpPr>
          <p:nvPr>
            <p:ph type="sldNum" sz="quarter" idx="5"/>
          </p:nvPr>
        </p:nvSpPr>
        <p:spPr/>
        <p:txBody>
          <a:bodyPr/>
          <a:lstStyle/>
          <a:p>
            <a:fld id="{E0FE5B99-BE38-493D-9901-658963F4155E}" type="slidenum">
              <a:rPr lang="en-NZ" smtClean="0"/>
              <a:t>9</a:t>
            </a:fld>
            <a:endParaRPr lang="en-NZ"/>
          </a:p>
        </p:txBody>
      </p:sp>
    </p:spTree>
    <p:extLst>
      <p:ext uri="{BB962C8B-B14F-4D97-AF65-F5344CB8AC3E}">
        <p14:creationId xmlns:p14="http://schemas.microsoft.com/office/powerpoint/2010/main" val="3138064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ADC8D0-9260-42A1-B61A-659626C07A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xmlns="" id="{30105DEE-A170-4452-88D6-1392CA79F8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xmlns="" id="{A5203D3D-8ADF-4A2E-B4B7-8C0B219FFAC0}"/>
              </a:ext>
            </a:extLst>
          </p:cNvPr>
          <p:cNvSpPr>
            <a:spLocks noGrp="1"/>
          </p:cNvSpPr>
          <p:nvPr>
            <p:ph type="dt" sz="half" idx="10"/>
          </p:nvPr>
        </p:nvSpPr>
        <p:spPr/>
        <p:txBody>
          <a:bodyPr/>
          <a:lstStyle/>
          <a:p>
            <a:fld id="{BA246671-57AE-4563-B168-CDF7A3D6CD41}" type="datetimeFigureOut">
              <a:rPr lang="en-NZ" smtClean="0"/>
              <a:t>20/10/2021</a:t>
            </a:fld>
            <a:endParaRPr lang="en-NZ"/>
          </a:p>
        </p:txBody>
      </p:sp>
      <p:sp>
        <p:nvSpPr>
          <p:cNvPr id="5" name="Footer Placeholder 4">
            <a:extLst>
              <a:ext uri="{FF2B5EF4-FFF2-40B4-BE49-F238E27FC236}">
                <a16:creationId xmlns:a16="http://schemas.microsoft.com/office/drawing/2014/main" xmlns="" id="{004EA2C4-4D2C-432D-AAB6-824013F56F1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xmlns="" id="{25FE217D-6591-4DF9-B25D-98B520D6E9AC}"/>
              </a:ext>
            </a:extLst>
          </p:cNvPr>
          <p:cNvSpPr>
            <a:spLocks noGrp="1"/>
          </p:cNvSpPr>
          <p:nvPr>
            <p:ph type="sldNum" sz="quarter" idx="12"/>
          </p:nvPr>
        </p:nvSpPr>
        <p:spPr/>
        <p:txBody>
          <a:bodyPr/>
          <a:lstStyle/>
          <a:p>
            <a:fld id="{3A8654AA-104D-44E7-8ECF-59846B073552}" type="slidenum">
              <a:rPr lang="en-NZ" smtClean="0"/>
              <a:t>‹#›</a:t>
            </a:fld>
            <a:endParaRPr lang="en-NZ"/>
          </a:p>
        </p:txBody>
      </p:sp>
    </p:spTree>
    <p:extLst>
      <p:ext uri="{BB962C8B-B14F-4D97-AF65-F5344CB8AC3E}">
        <p14:creationId xmlns:p14="http://schemas.microsoft.com/office/powerpoint/2010/main" val="1583000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3A6D31-4030-40E5-A75D-99F1C4C4CE1A}"/>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xmlns="" id="{1AAE105B-5E95-4BC9-AF27-C18D96064A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xmlns="" id="{E04CDE91-B4D6-450A-AB45-2B7CB4611B3E}"/>
              </a:ext>
            </a:extLst>
          </p:cNvPr>
          <p:cNvSpPr>
            <a:spLocks noGrp="1"/>
          </p:cNvSpPr>
          <p:nvPr>
            <p:ph type="dt" sz="half" idx="10"/>
          </p:nvPr>
        </p:nvSpPr>
        <p:spPr/>
        <p:txBody>
          <a:bodyPr/>
          <a:lstStyle/>
          <a:p>
            <a:fld id="{BA246671-57AE-4563-B168-CDF7A3D6CD41}" type="datetimeFigureOut">
              <a:rPr lang="en-NZ" smtClean="0"/>
              <a:t>20/10/2021</a:t>
            </a:fld>
            <a:endParaRPr lang="en-NZ"/>
          </a:p>
        </p:txBody>
      </p:sp>
      <p:sp>
        <p:nvSpPr>
          <p:cNvPr id="5" name="Footer Placeholder 4">
            <a:extLst>
              <a:ext uri="{FF2B5EF4-FFF2-40B4-BE49-F238E27FC236}">
                <a16:creationId xmlns:a16="http://schemas.microsoft.com/office/drawing/2014/main" xmlns="" id="{264BC4CB-E9A2-4146-8305-6BFA8359E77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xmlns="" id="{68539A65-E48D-4CBC-8C19-68C7A6CE881B}"/>
              </a:ext>
            </a:extLst>
          </p:cNvPr>
          <p:cNvSpPr>
            <a:spLocks noGrp="1"/>
          </p:cNvSpPr>
          <p:nvPr>
            <p:ph type="sldNum" sz="quarter" idx="12"/>
          </p:nvPr>
        </p:nvSpPr>
        <p:spPr/>
        <p:txBody>
          <a:bodyPr/>
          <a:lstStyle/>
          <a:p>
            <a:fld id="{3A8654AA-104D-44E7-8ECF-59846B073552}" type="slidenum">
              <a:rPr lang="en-NZ" smtClean="0"/>
              <a:t>‹#›</a:t>
            </a:fld>
            <a:endParaRPr lang="en-NZ"/>
          </a:p>
        </p:txBody>
      </p:sp>
    </p:spTree>
    <p:extLst>
      <p:ext uri="{BB962C8B-B14F-4D97-AF65-F5344CB8AC3E}">
        <p14:creationId xmlns:p14="http://schemas.microsoft.com/office/powerpoint/2010/main" val="1752327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A4EBBD0-CBEC-48C4-AB35-48B0CD63A8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xmlns="" id="{E0073C5E-A75A-4EAC-8BAD-9405B40371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xmlns="" id="{1FCA9BAA-0F4F-4320-A07B-EA562CD219C2}"/>
              </a:ext>
            </a:extLst>
          </p:cNvPr>
          <p:cNvSpPr>
            <a:spLocks noGrp="1"/>
          </p:cNvSpPr>
          <p:nvPr>
            <p:ph type="dt" sz="half" idx="10"/>
          </p:nvPr>
        </p:nvSpPr>
        <p:spPr/>
        <p:txBody>
          <a:bodyPr/>
          <a:lstStyle/>
          <a:p>
            <a:fld id="{BA246671-57AE-4563-B168-CDF7A3D6CD41}" type="datetimeFigureOut">
              <a:rPr lang="en-NZ" smtClean="0"/>
              <a:t>20/10/2021</a:t>
            </a:fld>
            <a:endParaRPr lang="en-NZ"/>
          </a:p>
        </p:txBody>
      </p:sp>
      <p:sp>
        <p:nvSpPr>
          <p:cNvPr id="5" name="Footer Placeholder 4">
            <a:extLst>
              <a:ext uri="{FF2B5EF4-FFF2-40B4-BE49-F238E27FC236}">
                <a16:creationId xmlns:a16="http://schemas.microsoft.com/office/drawing/2014/main" xmlns="" id="{7121B954-50AE-4D20-B907-842D142C943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xmlns="" id="{8292CBDF-30E8-464D-9AA7-E98CB3D0298B}"/>
              </a:ext>
            </a:extLst>
          </p:cNvPr>
          <p:cNvSpPr>
            <a:spLocks noGrp="1"/>
          </p:cNvSpPr>
          <p:nvPr>
            <p:ph type="sldNum" sz="quarter" idx="12"/>
          </p:nvPr>
        </p:nvSpPr>
        <p:spPr/>
        <p:txBody>
          <a:bodyPr/>
          <a:lstStyle/>
          <a:p>
            <a:fld id="{3A8654AA-104D-44E7-8ECF-59846B073552}" type="slidenum">
              <a:rPr lang="en-NZ" smtClean="0"/>
              <a:t>‹#›</a:t>
            </a:fld>
            <a:endParaRPr lang="en-NZ"/>
          </a:p>
        </p:txBody>
      </p:sp>
    </p:spTree>
    <p:extLst>
      <p:ext uri="{BB962C8B-B14F-4D97-AF65-F5344CB8AC3E}">
        <p14:creationId xmlns:p14="http://schemas.microsoft.com/office/powerpoint/2010/main" val="354697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76CCAA-F595-4F84-A749-9BC1FF072E7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xmlns="" id="{96F551EE-5856-43D3-BA8A-481A31001A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xmlns="" id="{40A1543F-F6E9-4C2A-A178-AE014F28D113}"/>
              </a:ext>
            </a:extLst>
          </p:cNvPr>
          <p:cNvSpPr>
            <a:spLocks noGrp="1"/>
          </p:cNvSpPr>
          <p:nvPr>
            <p:ph type="dt" sz="half" idx="10"/>
          </p:nvPr>
        </p:nvSpPr>
        <p:spPr/>
        <p:txBody>
          <a:bodyPr/>
          <a:lstStyle/>
          <a:p>
            <a:fld id="{BA246671-57AE-4563-B168-CDF7A3D6CD41}" type="datetimeFigureOut">
              <a:rPr lang="en-NZ" smtClean="0"/>
              <a:t>20/10/2021</a:t>
            </a:fld>
            <a:endParaRPr lang="en-NZ"/>
          </a:p>
        </p:txBody>
      </p:sp>
      <p:sp>
        <p:nvSpPr>
          <p:cNvPr id="5" name="Footer Placeholder 4">
            <a:extLst>
              <a:ext uri="{FF2B5EF4-FFF2-40B4-BE49-F238E27FC236}">
                <a16:creationId xmlns:a16="http://schemas.microsoft.com/office/drawing/2014/main" xmlns="" id="{F29B794D-5762-404F-91C8-9C099450CB6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xmlns="" id="{FF37E5E7-7929-4993-874F-AE2A1CAC375A}"/>
              </a:ext>
            </a:extLst>
          </p:cNvPr>
          <p:cNvSpPr>
            <a:spLocks noGrp="1"/>
          </p:cNvSpPr>
          <p:nvPr>
            <p:ph type="sldNum" sz="quarter" idx="12"/>
          </p:nvPr>
        </p:nvSpPr>
        <p:spPr/>
        <p:txBody>
          <a:bodyPr/>
          <a:lstStyle/>
          <a:p>
            <a:fld id="{3A8654AA-104D-44E7-8ECF-59846B073552}" type="slidenum">
              <a:rPr lang="en-NZ" smtClean="0"/>
              <a:t>‹#›</a:t>
            </a:fld>
            <a:endParaRPr lang="en-NZ"/>
          </a:p>
        </p:txBody>
      </p:sp>
    </p:spTree>
    <p:extLst>
      <p:ext uri="{BB962C8B-B14F-4D97-AF65-F5344CB8AC3E}">
        <p14:creationId xmlns:p14="http://schemas.microsoft.com/office/powerpoint/2010/main" val="1275108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A21DEE-EA85-4261-AD68-789653AF3C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xmlns="" id="{E80EE8AC-46F5-4AC2-8A64-E9ADF196D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01106F-43BD-426A-8AD6-0802D2312286}"/>
              </a:ext>
            </a:extLst>
          </p:cNvPr>
          <p:cNvSpPr>
            <a:spLocks noGrp="1"/>
          </p:cNvSpPr>
          <p:nvPr>
            <p:ph type="dt" sz="half" idx="10"/>
          </p:nvPr>
        </p:nvSpPr>
        <p:spPr/>
        <p:txBody>
          <a:bodyPr/>
          <a:lstStyle/>
          <a:p>
            <a:fld id="{BA246671-57AE-4563-B168-CDF7A3D6CD41}" type="datetimeFigureOut">
              <a:rPr lang="en-NZ" smtClean="0"/>
              <a:t>20/10/2021</a:t>
            </a:fld>
            <a:endParaRPr lang="en-NZ"/>
          </a:p>
        </p:txBody>
      </p:sp>
      <p:sp>
        <p:nvSpPr>
          <p:cNvPr id="5" name="Footer Placeholder 4">
            <a:extLst>
              <a:ext uri="{FF2B5EF4-FFF2-40B4-BE49-F238E27FC236}">
                <a16:creationId xmlns:a16="http://schemas.microsoft.com/office/drawing/2014/main" xmlns="" id="{BA1D79AD-4DF0-4B6D-8118-F9004A1025D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xmlns="" id="{6C46C712-43A9-4FE9-84AA-B858E0285F02}"/>
              </a:ext>
            </a:extLst>
          </p:cNvPr>
          <p:cNvSpPr>
            <a:spLocks noGrp="1"/>
          </p:cNvSpPr>
          <p:nvPr>
            <p:ph type="sldNum" sz="quarter" idx="12"/>
          </p:nvPr>
        </p:nvSpPr>
        <p:spPr/>
        <p:txBody>
          <a:bodyPr/>
          <a:lstStyle/>
          <a:p>
            <a:fld id="{3A8654AA-104D-44E7-8ECF-59846B073552}" type="slidenum">
              <a:rPr lang="en-NZ" smtClean="0"/>
              <a:t>‹#›</a:t>
            </a:fld>
            <a:endParaRPr lang="en-NZ"/>
          </a:p>
        </p:txBody>
      </p:sp>
    </p:spTree>
    <p:extLst>
      <p:ext uri="{BB962C8B-B14F-4D97-AF65-F5344CB8AC3E}">
        <p14:creationId xmlns:p14="http://schemas.microsoft.com/office/powerpoint/2010/main" val="77973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6CC856-346D-4985-A6AE-D9CF599768F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xmlns="" id="{1F0543E8-7E2D-40CC-ADB2-D57F4AA0A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xmlns="" id="{3670DCD7-F1B8-4353-B985-7B89C5C04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xmlns="" id="{A02E9486-C1EB-4BC4-B859-57EFB33B8C42}"/>
              </a:ext>
            </a:extLst>
          </p:cNvPr>
          <p:cNvSpPr>
            <a:spLocks noGrp="1"/>
          </p:cNvSpPr>
          <p:nvPr>
            <p:ph type="dt" sz="half" idx="10"/>
          </p:nvPr>
        </p:nvSpPr>
        <p:spPr/>
        <p:txBody>
          <a:bodyPr/>
          <a:lstStyle/>
          <a:p>
            <a:fld id="{BA246671-57AE-4563-B168-CDF7A3D6CD41}" type="datetimeFigureOut">
              <a:rPr lang="en-NZ" smtClean="0"/>
              <a:t>20/10/2021</a:t>
            </a:fld>
            <a:endParaRPr lang="en-NZ"/>
          </a:p>
        </p:txBody>
      </p:sp>
      <p:sp>
        <p:nvSpPr>
          <p:cNvPr id="6" name="Footer Placeholder 5">
            <a:extLst>
              <a:ext uri="{FF2B5EF4-FFF2-40B4-BE49-F238E27FC236}">
                <a16:creationId xmlns:a16="http://schemas.microsoft.com/office/drawing/2014/main" xmlns="" id="{5713FC19-20B6-4FB5-9DDD-304CBC7FA4D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xmlns="" id="{2C3B1498-4EC6-4BCA-B54F-06EADF1C70BB}"/>
              </a:ext>
            </a:extLst>
          </p:cNvPr>
          <p:cNvSpPr>
            <a:spLocks noGrp="1"/>
          </p:cNvSpPr>
          <p:nvPr>
            <p:ph type="sldNum" sz="quarter" idx="12"/>
          </p:nvPr>
        </p:nvSpPr>
        <p:spPr/>
        <p:txBody>
          <a:bodyPr/>
          <a:lstStyle/>
          <a:p>
            <a:fld id="{3A8654AA-104D-44E7-8ECF-59846B073552}" type="slidenum">
              <a:rPr lang="en-NZ" smtClean="0"/>
              <a:t>‹#›</a:t>
            </a:fld>
            <a:endParaRPr lang="en-NZ"/>
          </a:p>
        </p:txBody>
      </p:sp>
    </p:spTree>
    <p:extLst>
      <p:ext uri="{BB962C8B-B14F-4D97-AF65-F5344CB8AC3E}">
        <p14:creationId xmlns:p14="http://schemas.microsoft.com/office/powerpoint/2010/main" val="263379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F9DBE3-2919-4536-A3E5-02DD9CD321C9}"/>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xmlns="" id="{4976BBC2-041B-4193-BD71-1E1F6F7A09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5BD76F-ED8F-4317-92D5-93BF082B23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xmlns="" id="{8E3FFD7C-E04A-4354-91FC-905D276C82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B63E3E-3CC8-48CC-86A7-B891D53A30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xmlns="" id="{379E67C0-7934-4CBD-AF8F-3E545FFA19F0}"/>
              </a:ext>
            </a:extLst>
          </p:cNvPr>
          <p:cNvSpPr>
            <a:spLocks noGrp="1"/>
          </p:cNvSpPr>
          <p:nvPr>
            <p:ph type="dt" sz="half" idx="10"/>
          </p:nvPr>
        </p:nvSpPr>
        <p:spPr/>
        <p:txBody>
          <a:bodyPr/>
          <a:lstStyle/>
          <a:p>
            <a:fld id="{BA246671-57AE-4563-B168-CDF7A3D6CD41}" type="datetimeFigureOut">
              <a:rPr lang="en-NZ" smtClean="0"/>
              <a:t>20/10/2021</a:t>
            </a:fld>
            <a:endParaRPr lang="en-NZ"/>
          </a:p>
        </p:txBody>
      </p:sp>
      <p:sp>
        <p:nvSpPr>
          <p:cNvPr id="8" name="Footer Placeholder 7">
            <a:extLst>
              <a:ext uri="{FF2B5EF4-FFF2-40B4-BE49-F238E27FC236}">
                <a16:creationId xmlns:a16="http://schemas.microsoft.com/office/drawing/2014/main" xmlns="" id="{3980402B-1D3E-4C71-9FA3-8E49A2D609A1}"/>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xmlns="" id="{FA5A1326-12C2-40B6-9EC8-C9E7FD629316}"/>
              </a:ext>
            </a:extLst>
          </p:cNvPr>
          <p:cNvSpPr>
            <a:spLocks noGrp="1"/>
          </p:cNvSpPr>
          <p:nvPr>
            <p:ph type="sldNum" sz="quarter" idx="12"/>
          </p:nvPr>
        </p:nvSpPr>
        <p:spPr/>
        <p:txBody>
          <a:bodyPr/>
          <a:lstStyle/>
          <a:p>
            <a:fld id="{3A8654AA-104D-44E7-8ECF-59846B073552}" type="slidenum">
              <a:rPr lang="en-NZ" smtClean="0"/>
              <a:t>‹#›</a:t>
            </a:fld>
            <a:endParaRPr lang="en-NZ"/>
          </a:p>
        </p:txBody>
      </p:sp>
    </p:spTree>
    <p:extLst>
      <p:ext uri="{BB962C8B-B14F-4D97-AF65-F5344CB8AC3E}">
        <p14:creationId xmlns:p14="http://schemas.microsoft.com/office/powerpoint/2010/main" val="2592287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59C656-984C-4366-96E4-F0CAB20228F1}"/>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xmlns="" id="{FE7F1F7D-A037-4011-A243-F35E44AFD0D8}"/>
              </a:ext>
            </a:extLst>
          </p:cNvPr>
          <p:cNvSpPr>
            <a:spLocks noGrp="1"/>
          </p:cNvSpPr>
          <p:nvPr>
            <p:ph type="dt" sz="half" idx="10"/>
          </p:nvPr>
        </p:nvSpPr>
        <p:spPr/>
        <p:txBody>
          <a:bodyPr/>
          <a:lstStyle/>
          <a:p>
            <a:fld id="{BA246671-57AE-4563-B168-CDF7A3D6CD41}" type="datetimeFigureOut">
              <a:rPr lang="en-NZ" smtClean="0"/>
              <a:t>20/10/2021</a:t>
            </a:fld>
            <a:endParaRPr lang="en-NZ"/>
          </a:p>
        </p:txBody>
      </p:sp>
      <p:sp>
        <p:nvSpPr>
          <p:cNvPr id="4" name="Footer Placeholder 3">
            <a:extLst>
              <a:ext uri="{FF2B5EF4-FFF2-40B4-BE49-F238E27FC236}">
                <a16:creationId xmlns:a16="http://schemas.microsoft.com/office/drawing/2014/main" xmlns="" id="{B9CCD319-3A0E-4FD4-83D5-77F5F1E783C7}"/>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xmlns="" id="{EF7935C4-0550-464B-93F7-1E579F03EC65}"/>
              </a:ext>
            </a:extLst>
          </p:cNvPr>
          <p:cNvSpPr>
            <a:spLocks noGrp="1"/>
          </p:cNvSpPr>
          <p:nvPr>
            <p:ph type="sldNum" sz="quarter" idx="12"/>
          </p:nvPr>
        </p:nvSpPr>
        <p:spPr/>
        <p:txBody>
          <a:bodyPr/>
          <a:lstStyle/>
          <a:p>
            <a:fld id="{3A8654AA-104D-44E7-8ECF-59846B073552}" type="slidenum">
              <a:rPr lang="en-NZ" smtClean="0"/>
              <a:t>‹#›</a:t>
            </a:fld>
            <a:endParaRPr lang="en-NZ"/>
          </a:p>
        </p:txBody>
      </p:sp>
    </p:spTree>
    <p:extLst>
      <p:ext uri="{BB962C8B-B14F-4D97-AF65-F5344CB8AC3E}">
        <p14:creationId xmlns:p14="http://schemas.microsoft.com/office/powerpoint/2010/main" val="369546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55DBD66-9214-4DA3-867E-FB0F143861AB}"/>
              </a:ext>
            </a:extLst>
          </p:cNvPr>
          <p:cNvSpPr>
            <a:spLocks noGrp="1"/>
          </p:cNvSpPr>
          <p:nvPr>
            <p:ph type="dt" sz="half" idx="10"/>
          </p:nvPr>
        </p:nvSpPr>
        <p:spPr/>
        <p:txBody>
          <a:bodyPr/>
          <a:lstStyle/>
          <a:p>
            <a:fld id="{BA246671-57AE-4563-B168-CDF7A3D6CD41}" type="datetimeFigureOut">
              <a:rPr lang="en-NZ" smtClean="0"/>
              <a:t>20/10/2021</a:t>
            </a:fld>
            <a:endParaRPr lang="en-NZ"/>
          </a:p>
        </p:txBody>
      </p:sp>
      <p:sp>
        <p:nvSpPr>
          <p:cNvPr id="3" name="Footer Placeholder 2">
            <a:extLst>
              <a:ext uri="{FF2B5EF4-FFF2-40B4-BE49-F238E27FC236}">
                <a16:creationId xmlns:a16="http://schemas.microsoft.com/office/drawing/2014/main" xmlns="" id="{A107D1E7-2A79-4997-A428-8804E06BA0AB}"/>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xmlns="" id="{CDF15666-923C-4A23-8FCD-DB7059AC0AA8}"/>
              </a:ext>
            </a:extLst>
          </p:cNvPr>
          <p:cNvSpPr>
            <a:spLocks noGrp="1"/>
          </p:cNvSpPr>
          <p:nvPr>
            <p:ph type="sldNum" sz="quarter" idx="12"/>
          </p:nvPr>
        </p:nvSpPr>
        <p:spPr/>
        <p:txBody>
          <a:bodyPr/>
          <a:lstStyle/>
          <a:p>
            <a:fld id="{3A8654AA-104D-44E7-8ECF-59846B073552}" type="slidenum">
              <a:rPr lang="en-NZ" smtClean="0"/>
              <a:t>‹#›</a:t>
            </a:fld>
            <a:endParaRPr lang="en-NZ"/>
          </a:p>
        </p:txBody>
      </p:sp>
    </p:spTree>
    <p:extLst>
      <p:ext uri="{BB962C8B-B14F-4D97-AF65-F5344CB8AC3E}">
        <p14:creationId xmlns:p14="http://schemas.microsoft.com/office/powerpoint/2010/main" val="231956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5A3694-DABC-4B36-9C8B-E7A2483B7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xmlns="" id="{4799C6D8-FA40-4E65-96DF-B40AD97B4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xmlns="" id="{0ED43962-8D16-44B8-9604-6EBD13C8B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E5ED4C-15E0-4DD5-BA75-E35A4F2C70E2}"/>
              </a:ext>
            </a:extLst>
          </p:cNvPr>
          <p:cNvSpPr>
            <a:spLocks noGrp="1"/>
          </p:cNvSpPr>
          <p:nvPr>
            <p:ph type="dt" sz="half" idx="10"/>
          </p:nvPr>
        </p:nvSpPr>
        <p:spPr/>
        <p:txBody>
          <a:bodyPr/>
          <a:lstStyle/>
          <a:p>
            <a:fld id="{BA246671-57AE-4563-B168-CDF7A3D6CD41}" type="datetimeFigureOut">
              <a:rPr lang="en-NZ" smtClean="0"/>
              <a:t>20/10/2021</a:t>
            </a:fld>
            <a:endParaRPr lang="en-NZ"/>
          </a:p>
        </p:txBody>
      </p:sp>
      <p:sp>
        <p:nvSpPr>
          <p:cNvPr id="6" name="Footer Placeholder 5">
            <a:extLst>
              <a:ext uri="{FF2B5EF4-FFF2-40B4-BE49-F238E27FC236}">
                <a16:creationId xmlns:a16="http://schemas.microsoft.com/office/drawing/2014/main" xmlns="" id="{A8572FD4-4752-4AF9-83E5-6AF8E16FD68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xmlns="" id="{9ADA840A-F941-43DA-9920-4840F233369F}"/>
              </a:ext>
            </a:extLst>
          </p:cNvPr>
          <p:cNvSpPr>
            <a:spLocks noGrp="1"/>
          </p:cNvSpPr>
          <p:nvPr>
            <p:ph type="sldNum" sz="quarter" idx="12"/>
          </p:nvPr>
        </p:nvSpPr>
        <p:spPr/>
        <p:txBody>
          <a:bodyPr/>
          <a:lstStyle/>
          <a:p>
            <a:fld id="{3A8654AA-104D-44E7-8ECF-59846B073552}" type="slidenum">
              <a:rPr lang="en-NZ" smtClean="0"/>
              <a:t>‹#›</a:t>
            </a:fld>
            <a:endParaRPr lang="en-NZ"/>
          </a:p>
        </p:txBody>
      </p:sp>
    </p:spTree>
    <p:extLst>
      <p:ext uri="{BB962C8B-B14F-4D97-AF65-F5344CB8AC3E}">
        <p14:creationId xmlns:p14="http://schemas.microsoft.com/office/powerpoint/2010/main" val="275510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7517B8-E656-46D3-8BAE-06CEB7781D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xmlns="" id="{EAFDBC36-71F7-4623-9E84-F485A715C3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xmlns="" id="{FCA7B459-A27E-4A36-9DBE-51F325107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FA6860-84C0-40E1-9D2F-38AD6DDCB163}"/>
              </a:ext>
            </a:extLst>
          </p:cNvPr>
          <p:cNvSpPr>
            <a:spLocks noGrp="1"/>
          </p:cNvSpPr>
          <p:nvPr>
            <p:ph type="dt" sz="half" idx="10"/>
          </p:nvPr>
        </p:nvSpPr>
        <p:spPr/>
        <p:txBody>
          <a:bodyPr/>
          <a:lstStyle/>
          <a:p>
            <a:fld id="{BA246671-57AE-4563-B168-CDF7A3D6CD41}" type="datetimeFigureOut">
              <a:rPr lang="en-NZ" smtClean="0"/>
              <a:t>20/10/2021</a:t>
            </a:fld>
            <a:endParaRPr lang="en-NZ"/>
          </a:p>
        </p:txBody>
      </p:sp>
      <p:sp>
        <p:nvSpPr>
          <p:cNvPr id="6" name="Footer Placeholder 5">
            <a:extLst>
              <a:ext uri="{FF2B5EF4-FFF2-40B4-BE49-F238E27FC236}">
                <a16:creationId xmlns:a16="http://schemas.microsoft.com/office/drawing/2014/main" xmlns="" id="{0F2B7A53-B784-4D53-8CB3-37F3944C3F6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xmlns="" id="{3E8BA720-7FE8-463B-A634-7D44430571D8}"/>
              </a:ext>
            </a:extLst>
          </p:cNvPr>
          <p:cNvSpPr>
            <a:spLocks noGrp="1"/>
          </p:cNvSpPr>
          <p:nvPr>
            <p:ph type="sldNum" sz="quarter" idx="12"/>
          </p:nvPr>
        </p:nvSpPr>
        <p:spPr/>
        <p:txBody>
          <a:bodyPr/>
          <a:lstStyle/>
          <a:p>
            <a:fld id="{3A8654AA-104D-44E7-8ECF-59846B073552}" type="slidenum">
              <a:rPr lang="en-NZ" smtClean="0"/>
              <a:t>‹#›</a:t>
            </a:fld>
            <a:endParaRPr lang="en-NZ"/>
          </a:p>
        </p:txBody>
      </p:sp>
    </p:spTree>
    <p:extLst>
      <p:ext uri="{BB962C8B-B14F-4D97-AF65-F5344CB8AC3E}">
        <p14:creationId xmlns:p14="http://schemas.microsoft.com/office/powerpoint/2010/main" val="2576780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A71DACD-9565-4E61-B103-0DE33AEBB3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xmlns="" id="{1B2730AD-96EF-4A4E-B62B-2187F79DA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xmlns="" id="{F84F2C02-3AD0-4338-9409-0620BDAE1D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46671-57AE-4563-B168-CDF7A3D6CD41}" type="datetimeFigureOut">
              <a:rPr lang="en-NZ" smtClean="0"/>
              <a:t>20/10/2021</a:t>
            </a:fld>
            <a:endParaRPr lang="en-NZ"/>
          </a:p>
        </p:txBody>
      </p:sp>
      <p:sp>
        <p:nvSpPr>
          <p:cNvPr id="5" name="Footer Placeholder 4">
            <a:extLst>
              <a:ext uri="{FF2B5EF4-FFF2-40B4-BE49-F238E27FC236}">
                <a16:creationId xmlns:a16="http://schemas.microsoft.com/office/drawing/2014/main" xmlns="" id="{2D68A856-5A5E-4793-ABE0-A40A9BCF35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xmlns="" id="{347D2984-83B8-4E61-BB9C-A7CF23E02D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654AA-104D-44E7-8ECF-59846B073552}" type="slidenum">
              <a:rPr lang="en-NZ" smtClean="0"/>
              <a:t>‹#›</a:t>
            </a:fld>
            <a:endParaRPr lang="en-NZ"/>
          </a:p>
        </p:txBody>
      </p:sp>
    </p:spTree>
    <p:extLst>
      <p:ext uri="{BB962C8B-B14F-4D97-AF65-F5344CB8AC3E}">
        <p14:creationId xmlns:p14="http://schemas.microsoft.com/office/powerpoint/2010/main" val="2875633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nz/url?sa=i&amp;rct=j&amp;q=&amp;esrc=s&amp;frm=1&amp;source=images&amp;cd=&amp;cad=rja&amp;uact=8&amp;docid=bwm8xyY8QMi0OM&amp;tbnid=nDpWGv8rHwwrBM:&amp;ved=0CAUQjRw&amp;url=http://en.wikipedia.org/wiki/World_Wide_Fund_for_Nature&amp;ei=UpczU8e7GYikkwXlhoGwDQ&amp;bvm=bv.63808443,d.dGI&amp;psig=AFQjCNHaM7gbV5KKIJt59sY88djRNIUvqA&amp;ust=139597639392172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5B8DE1-15C1-429D-98B3-80EA7193310A}"/>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xmlns="" id="{0C92822B-422D-464B-BB0D-88D192D76C3A}"/>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xmlns="" id="{269ECAE6-83B9-4525-9268-CE0A17E9EDCD}"/>
              </a:ext>
            </a:extLst>
          </p:cNvPr>
          <p:cNvPicPr>
            <a:picLocks noChangeAspect="1"/>
          </p:cNvPicPr>
          <p:nvPr/>
        </p:nvPicPr>
        <p:blipFill>
          <a:blip r:embed="rId3"/>
          <a:stretch>
            <a:fillRect/>
          </a:stretch>
        </p:blipFill>
        <p:spPr>
          <a:xfrm>
            <a:off x="-30069" y="-685800"/>
            <a:ext cx="12214742" cy="7859486"/>
          </a:xfrm>
          <a:prstGeom prst="rect">
            <a:avLst/>
          </a:prstGeom>
        </p:spPr>
      </p:pic>
    </p:spTree>
    <p:extLst>
      <p:ext uri="{BB962C8B-B14F-4D97-AF65-F5344CB8AC3E}">
        <p14:creationId xmlns:p14="http://schemas.microsoft.com/office/powerpoint/2010/main" val="2820910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94581-CD9A-41A4-8CE3-9553C04D09C7}"/>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xmlns="" id="{EC807714-A2E6-4DC8-8F60-BD6F2D1D51DC}"/>
              </a:ext>
            </a:extLst>
          </p:cNvPr>
          <p:cNvSpPr>
            <a:spLocks noGrp="1"/>
          </p:cNvSpPr>
          <p:nvPr>
            <p:ph idx="1"/>
          </p:nvPr>
        </p:nvSpPr>
        <p:spPr/>
        <p:txBody>
          <a:bodyPr/>
          <a:lstStyle/>
          <a:p>
            <a:endParaRPr lang="en-NZ"/>
          </a:p>
        </p:txBody>
      </p:sp>
      <p:pic>
        <p:nvPicPr>
          <p:cNvPr id="7" name="Picture 6">
            <a:extLst>
              <a:ext uri="{FF2B5EF4-FFF2-40B4-BE49-F238E27FC236}">
                <a16:creationId xmlns:a16="http://schemas.microsoft.com/office/drawing/2014/main" xmlns="" id="{D6364075-0E47-40BA-871E-A8880A1667EB}"/>
              </a:ext>
            </a:extLst>
          </p:cNvPr>
          <p:cNvPicPr>
            <a:picLocks noChangeAspect="1"/>
          </p:cNvPicPr>
          <p:nvPr/>
        </p:nvPicPr>
        <p:blipFill rotWithShape="1">
          <a:blip r:embed="rId3"/>
          <a:srcRect r="13582"/>
          <a:stretch/>
        </p:blipFill>
        <p:spPr>
          <a:xfrm>
            <a:off x="-1244245" y="0"/>
            <a:ext cx="14245137" cy="7003886"/>
          </a:xfrm>
          <a:prstGeom prst="rect">
            <a:avLst/>
          </a:prstGeom>
        </p:spPr>
      </p:pic>
      <p:sp>
        <p:nvSpPr>
          <p:cNvPr id="8" name="TextBox 7">
            <a:extLst>
              <a:ext uri="{FF2B5EF4-FFF2-40B4-BE49-F238E27FC236}">
                <a16:creationId xmlns:a16="http://schemas.microsoft.com/office/drawing/2014/main" xmlns="" id="{49C7A7CE-9509-46A6-9C9E-34187DDCEC43}"/>
              </a:ext>
            </a:extLst>
          </p:cNvPr>
          <p:cNvSpPr txBox="1"/>
          <p:nvPr/>
        </p:nvSpPr>
        <p:spPr>
          <a:xfrm>
            <a:off x="5897880" y="5928361"/>
            <a:ext cx="7117080" cy="1538883"/>
          </a:xfrm>
          <a:prstGeom prst="rect">
            <a:avLst/>
          </a:prstGeom>
          <a:noFill/>
        </p:spPr>
        <p:txBody>
          <a:bodyPr wrap="square" rtlCol="0">
            <a:spAutoFit/>
          </a:bodyPr>
          <a:lstStyle/>
          <a:p>
            <a:r>
              <a:rPr lang="en-US" sz="4000" b="1" dirty="0">
                <a:solidFill>
                  <a:schemeClr val="bg1"/>
                </a:solidFill>
              </a:rPr>
              <a:t>Unique species of salmon </a:t>
            </a:r>
          </a:p>
          <a:p>
            <a:endParaRPr lang="en-NZ" sz="5400" dirty="0">
              <a:solidFill>
                <a:schemeClr val="bg1"/>
              </a:solidFill>
            </a:endParaRPr>
          </a:p>
        </p:txBody>
      </p:sp>
    </p:spTree>
    <p:extLst>
      <p:ext uri="{BB962C8B-B14F-4D97-AF65-F5344CB8AC3E}">
        <p14:creationId xmlns:p14="http://schemas.microsoft.com/office/powerpoint/2010/main" val="2640257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0E5F64-5F6B-41E7-85B6-6D3431BC5494}"/>
              </a:ext>
            </a:extLst>
          </p:cNvPr>
          <p:cNvSpPr>
            <a:spLocks noGrp="1"/>
          </p:cNvSpPr>
          <p:nvPr>
            <p:ph type="title"/>
          </p:nvPr>
        </p:nvSpPr>
        <p:spPr/>
        <p:txBody>
          <a:bodyPr/>
          <a:lstStyle/>
          <a:p>
            <a:endParaRPr lang="en-NZ"/>
          </a:p>
        </p:txBody>
      </p:sp>
      <p:pic>
        <p:nvPicPr>
          <p:cNvPr id="5" name="Content Placeholder 4" descr="A picture containing food, dish, indoor, sliced&#10;&#10;Description automatically generated">
            <a:extLst>
              <a:ext uri="{FF2B5EF4-FFF2-40B4-BE49-F238E27FC236}">
                <a16:creationId xmlns:a16="http://schemas.microsoft.com/office/drawing/2014/main" xmlns="" id="{C9E589AF-AA0F-4AD3-A7BE-C902EB2F6D8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346" t="20031" r="1" b="19732"/>
          <a:stretch/>
        </p:blipFill>
        <p:spPr>
          <a:xfrm>
            <a:off x="-1051560" y="-29393"/>
            <a:ext cx="13350240" cy="8228513"/>
          </a:xfrm>
        </p:spPr>
      </p:pic>
      <p:sp>
        <p:nvSpPr>
          <p:cNvPr id="10" name="TextBox 9">
            <a:extLst>
              <a:ext uri="{FF2B5EF4-FFF2-40B4-BE49-F238E27FC236}">
                <a16:creationId xmlns:a16="http://schemas.microsoft.com/office/drawing/2014/main" xmlns="" id="{D5CB79A6-71A4-40F3-9450-7E23E072B10B}"/>
              </a:ext>
            </a:extLst>
          </p:cNvPr>
          <p:cNvSpPr txBox="1"/>
          <p:nvPr/>
        </p:nvSpPr>
        <p:spPr>
          <a:xfrm>
            <a:off x="5897880" y="5928361"/>
            <a:ext cx="7117080" cy="1323439"/>
          </a:xfrm>
          <a:prstGeom prst="rect">
            <a:avLst/>
          </a:prstGeom>
          <a:noFill/>
        </p:spPr>
        <p:txBody>
          <a:bodyPr wrap="square" rtlCol="0">
            <a:spAutoFit/>
          </a:bodyPr>
          <a:lstStyle/>
          <a:p>
            <a:r>
              <a:rPr lang="en-NZ" sz="4000" b="1" dirty="0">
                <a:solidFill>
                  <a:schemeClr val="bg1"/>
                </a:solidFill>
              </a:rPr>
              <a:t>Undisputed Leader in Taste…</a:t>
            </a:r>
          </a:p>
          <a:p>
            <a:endParaRPr lang="en-NZ" sz="4000" dirty="0">
              <a:solidFill>
                <a:schemeClr val="bg1"/>
              </a:solidFill>
            </a:endParaRPr>
          </a:p>
        </p:txBody>
      </p:sp>
    </p:spTree>
    <p:extLst>
      <p:ext uri="{BB962C8B-B14F-4D97-AF65-F5344CB8AC3E}">
        <p14:creationId xmlns:p14="http://schemas.microsoft.com/office/powerpoint/2010/main" val="3980773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72A42C-70C9-440D-9D64-22B2BEBB692D}"/>
              </a:ext>
            </a:extLst>
          </p:cNvPr>
          <p:cNvSpPr>
            <a:spLocks noGrp="1"/>
          </p:cNvSpPr>
          <p:nvPr>
            <p:ph type="title"/>
          </p:nvPr>
        </p:nvSpPr>
        <p:spPr/>
        <p:txBody>
          <a:bodyPr/>
          <a:lstStyle/>
          <a:p>
            <a:endParaRPr lang="en-NZ"/>
          </a:p>
        </p:txBody>
      </p:sp>
      <p:pic>
        <p:nvPicPr>
          <p:cNvPr id="5" name="Picture 4">
            <a:extLst>
              <a:ext uri="{FF2B5EF4-FFF2-40B4-BE49-F238E27FC236}">
                <a16:creationId xmlns:a16="http://schemas.microsoft.com/office/drawing/2014/main" xmlns="" id="{C70C7338-0109-41A1-A871-9BF94B523A03}"/>
              </a:ext>
            </a:extLst>
          </p:cNvPr>
          <p:cNvPicPr>
            <a:picLocks noChangeAspect="1"/>
          </p:cNvPicPr>
          <p:nvPr/>
        </p:nvPicPr>
        <p:blipFill>
          <a:blip r:embed="rId3"/>
          <a:stretch>
            <a:fillRect/>
          </a:stretch>
        </p:blipFill>
        <p:spPr>
          <a:xfrm>
            <a:off x="-512073" y="0"/>
            <a:ext cx="13216146" cy="6858000"/>
          </a:xfrm>
          <a:prstGeom prst="rect">
            <a:avLst/>
          </a:prstGeom>
        </p:spPr>
      </p:pic>
    </p:spTree>
    <p:extLst>
      <p:ext uri="{BB962C8B-B14F-4D97-AF65-F5344CB8AC3E}">
        <p14:creationId xmlns:p14="http://schemas.microsoft.com/office/powerpoint/2010/main" val="1564403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5B8DE1-15C1-429D-98B3-80EA7193310A}"/>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xmlns="" id="{0C92822B-422D-464B-BB0D-88D192D76C3A}"/>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xmlns="" id="{269ECAE6-83B9-4525-9268-CE0A17E9EDCD}"/>
              </a:ext>
            </a:extLst>
          </p:cNvPr>
          <p:cNvPicPr>
            <a:picLocks noChangeAspect="1"/>
          </p:cNvPicPr>
          <p:nvPr/>
        </p:nvPicPr>
        <p:blipFill>
          <a:blip r:embed="rId3"/>
          <a:stretch>
            <a:fillRect/>
          </a:stretch>
        </p:blipFill>
        <p:spPr>
          <a:xfrm>
            <a:off x="-30069" y="-685800"/>
            <a:ext cx="12214742" cy="7859486"/>
          </a:xfrm>
          <a:prstGeom prst="rect">
            <a:avLst/>
          </a:prstGeom>
        </p:spPr>
      </p:pic>
    </p:spTree>
    <p:extLst>
      <p:ext uri="{BB962C8B-B14F-4D97-AF65-F5344CB8AC3E}">
        <p14:creationId xmlns:p14="http://schemas.microsoft.com/office/powerpoint/2010/main" val="3667984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descr="Table&#10;&#10;Description automatically generated">
            <a:extLst>
              <a:ext uri="{FF2B5EF4-FFF2-40B4-BE49-F238E27FC236}">
                <a16:creationId xmlns:a16="http://schemas.microsoft.com/office/drawing/2014/main" xmlns="" id="{DBDF31C1-8156-4ABA-930C-06D4444DF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08" t="16145" r="5461" b="17580"/>
          <a:stretch>
            <a:fillRect/>
          </a:stretch>
        </p:blipFill>
        <p:spPr bwMode="auto">
          <a:xfrm>
            <a:off x="437906" y="814020"/>
            <a:ext cx="11136436" cy="5854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xmlns="" id="{BD9900FF-8169-456B-B3DA-713F7480570E}"/>
              </a:ext>
            </a:extLst>
          </p:cNvPr>
          <p:cNvSpPr>
            <a:spLocks noChangeArrowheads="1"/>
          </p:cNvSpPr>
          <p:nvPr/>
        </p:nvSpPr>
        <p:spPr bwMode="auto">
          <a:xfrm>
            <a:off x="450850" y="210756"/>
            <a:ext cx="2784655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 pos="809625" algn="l"/>
                <a:tab pos="1169988" algn="l"/>
                <a:tab pos="15303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 pos="809625" algn="l"/>
                <a:tab pos="1169988" algn="l"/>
                <a:tab pos="15303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 pos="809625" algn="l"/>
                <a:tab pos="1169988" algn="l"/>
                <a:tab pos="15303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 pos="809625" algn="l"/>
                <a:tab pos="1169988" algn="l"/>
                <a:tab pos="15303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 pos="809625" algn="l"/>
                <a:tab pos="1169988" algn="l"/>
                <a:tab pos="15303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 pos="809625" algn="l"/>
                <a:tab pos="1169988" algn="l"/>
                <a:tab pos="15303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 pos="809625" algn="l"/>
                <a:tab pos="1169988" algn="l"/>
                <a:tab pos="15303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 pos="809625" algn="l"/>
                <a:tab pos="1169988" algn="l"/>
                <a:tab pos="15303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 pos="809625" algn="l"/>
                <a:tab pos="1169988" algn="l"/>
                <a:tab pos="15303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0850" algn="l"/>
                <a:tab pos="809625" algn="l"/>
                <a:tab pos="1169988" algn="l"/>
                <a:tab pos="1530350" algn="l"/>
              </a:tabLst>
            </a:pPr>
            <a:r>
              <a:rPr kumimoji="0" lang="en-NZ"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r>
            <a:br>
              <a:rPr kumimoji="0" lang="en-NZ"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r>
              <a:rPr kumimoji="0" lang="en-NZ" altLang="en-US"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Figure 1. </a:t>
            </a:r>
            <a:r>
              <a:rPr kumimoji="0" lang="en-NZ" altLang="en-US"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New Zealand aquaculture production and revenue for the 2020 calendar year.</a:t>
            </a: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2884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boats in it and a large ship in the distance&#10;&#10;Description automatically generated with low confidence">
            <a:extLst>
              <a:ext uri="{FF2B5EF4-FFF2-40B4-BE49-F238E27FC236}">
                <a16:creationId xmlns:a16="http://schemas.microsoft.com/office/drawing/2014/main" xmlns="" id="{7C56B27C-79B1-453C-B3D7-EBC808C50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23" y="-566123"/>
            <a:ext cx="13645127" cy="7424123"/>
          </a:xfrm>
          <a:prstGeom prst="rect">
            <a:avLst/>
          </a:prstGeom>
        </p:spPr>
      </p:pic>
      <p:sp>
        <p:nvSpPr>
          <p:cNvPr id="7171" name="AutoShape 8" descr="image002">
            <a:extLst>
              <a:ext uri="{FF2B5EF4-FFF2-40B4-BE49-F238E27FC236}">
                <a16:creationId xmlns:a16="http://schemas.microsoft.com/office/drawing/2014/main" xmlns="" id="{58F04EB2-2A6F-4AEF-87B3-C0ADBFF84324}"/>
              </a:ext>
            </a:extLst>
          </p:cNvPr>
          <p:cNvSpPr>
            <a:spLocks noChangeAspect="1" noChangeArrowheads="1"/>
          </p:cNvSpPr>
          <p:nvPr/>
        </p:nvSpPr>
        <p:spPr bwMode="auto">
          <a:xfrm>
            <a:off x="4411664" y="676275"/>
            <a:ext cx="3368675"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000">
              <a:solidFill>
                <a:srgbClr val="292929"/>
              </a:solidFill>
              <a:ea typeface="MS PGothic" panose="020B0600070205080204" pitchFamily="34" charset="-128"/>
            </a:endParaRPr>
          </a:p>
        </p:txBody>
      </p:sp>
      <p:sp>
        <p:nvSpPr>
          <p:cNvPr id="7172" name="AutoShape 10" descr="image002">
            <a:extLst>
              <a:ext uri="{FF2B5EF4-FFF2-40B4-BE49-F238E27FC236}">
                <a16:creationId xmlns:a16="http://schemas.microsoft.com/office/drawing/2014/main" xmlns="" id="{DBCEBDD4-61CD-43EE-946E-E2722AB8CD4E}"/>
              </a:ext>
            </a:extLst>
          </p:cNvPr>
          <p:cNvSpPr>
            <a:spLocks noChangeAspect="1" noChangeArrowheads="1"/>
          </p:cNvSpPr>
          <p:nvPr/>
        </p:nvSpPr>
        <p:spPr bwMode="auto">
          <a:xfrm>
            <a:off x="4411664" y="676275"/>
            <a:ext cx="3368675"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000">
              <a:solidFill>
                <a:srgbClr val="292929"/>
              </a:solidFill>
              <a:ea typeface="MS PGothic" panose="020B0600070205080204" pitchFamily="34" charset="-128"/>
            </a:endParaRPr>
          </a:p>
        </p:txBody>
      </p:sp>
      <p:pic>
        <p:nvPicPr>
          <p:cNvPr id="7173" name="Picture 5" descr="cousteau">
            <a:extLst>
              <a:ext uri="{FF2B5EF4-FFF2-40B4-BE49-F238E27FC236}">
                <a16:creationId xmlns:a16="http://schemas.microsoft.com/office/drawing/2014/main" xmlns="" id="{DAD2CA0B-45EE-4D54-9B7D-1F288D836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3150" y="4151235"/>
            <a:ext cx="341153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4">
            <a:extLst>
              <a:ext uri="{FF2B5EF4-FFF2-40B4-BE49-F238E27FC236}">
                <a16:creationId xmlns:a16="http://schemas.microsoft.com/office/drawing/2014/main" xmlns="" id="{8FD7ACA3-F6F0-488B-887F-884B40B0D2E9}"/>
              </a:ext>
            </a:extLst>
          </p:cNvPr>
          <p:cNvSpPr>
            <a:spLocks noChangeArrowheads="1"/>
          </p:cNvSpPr>
          <p:nvPr/>
        </p:nvSpPr>
        <p:spPr bwMode="auto">
          <a:xfrm>
            <a:off x="889345" y="4139317"/>
            <a:ext cx="851769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eaLnBrk="1" hangingPunct="1">
              <a:defRPr/>
            </a:pPr>
            <a:r>
              <a:rPr lang="en-AU" altLang="ja-JP" sz="2400" b="1" i="1" dirty="0">
                <a:solidFill>
                  <a:schemeClr val="bg1"/>
                </a:solidFill>
                <a:latin typeface="Tw Cen MT" pitchFamily="34" charset="0"/>
                <a:ea typeface="MS PGothic" pitchFamily="34" charset="-128"/>
              </a:rPr>
              <a:t>“We must turn to the sea with </a:t>
            </a:r>
            <a:r>
              <a:rPr lang="en-AU" altLang="ja-JP" sz="2400" b="1" i="1" u="sng" dirty="0">
                <a:solidFill>
                  <a:schemeClr val="bg1"/>
                </a:solidFill>
                <a:latin typeface="Tw Cen MT" pitchFamily="34" charset="0"/>
                <a:ea typeface="MS PGothic" pitchFamily="34" charset="-128"/>
              </a:rPr>
              <a:t>new understanding and new technology</a:t>
            </a:r>
            <a:r>
              <a:rPr lang="en-AU" altLang="ja-JP" sz="2400" b="1" i="1" dirty="0">
                <a:solidFill>
                  <a:schemeClr val="bg1"/>
                </a:solidFill>
                <a:latin typeface="Tw Cen MT" pitchFamily="34" charset="0"/>
                <a:ea typeface="MS PGothic" pitchFamily="34" charset="-128"/>
              </a:rPr>
              <a:t>. </a:t>
            </a:r>
          </a:p>
          <a:p>
            <a:pPr eaLnBrk="1" hangingPunct="1">
              <a:defRPr/>
            </a:pPr>
            <a:r>
              <a:rPr lang="en-AU" altLang="ja-JP" sz="2400" b="1" i="1" dirty="0">
                <a:solidFill>
                  <a:schemeClr val="bg1"/>
                </a:solidFill>
                <a:latin typeface="Tw Cen MT" pitchFamily="34" charset="0"/>
                <a:ea typeface="MS PGothic" pitchFamily="34" charset="-128"/>
              </a:rPr>
              <a:t>We need to farm it as we farm the land</a:t>
            </a:r>
            <a:r>
              <a:rPr lang="en-AU" altLang="ja-JP" sz="2400" dirty="0">
                <a:solidFill>
                  <a:schemeClr val="bg1"/>
                </a:solidFill>
                <a:latin typeface="Tw Cen MT" pitchFamily="34" charset="0"/>
                <a:ea typeface="MS PGothic" pitchFamily="34" charset="-128"/>
              </a:rPr>
              <a:t> “</a:t>
            </a:r>
          </a:p>
          <a:p>
            <a:pPr eaLnBrk="1" hangingPunct="1">
              <a:defRPr/>
            </a:pPr>
            <a:r>
              <a:rPr lang="en-AU" sz="2400" dirty="0">
                <a:solidFill>
                  <a:schemeClr val="bg1"/>
                </a:solidFill>
                <a:latin typeface="Tw Cen MT" pitchFamily="34" charset="0"/>
                <a:ea typeface="MS PGothic" pitchFamily="34" charset="-128"/>
              </a:rPr>
              <a:t>    </a:t>
            </a:r>
          </a:p>
          <a:p>
            <a:pPr algn="r" eaLnBrk="1" hangingPunct="1">
              <a:defRPr/>
            </a:pPr>
            <a:r>
              <a:rPr lang="en-AU" sz="2400" dirty="0">
                <a:solidFill>
                  <a:schemeClr val="bg1"/>
                </a:solidFill>
                <a:latin typeface="Tw Cen MT" pitchFamily="34" charset="0"/>
                <a:ea typeface="MS PGothic" pitchFamily="34" charset="-128"/>
              </a:rPr>
              <a:t>Jacques Cousteau, 1973</a:t>
            </a:r>
            <a:r>
              <a:rPr lang="en-AU" sz="2000" dirty="0">
                <a:solidFill>
                  <a:schemeClr val="bg1"/>
                </a:solidFill>
                <a:latin typeface="Tw Cen MT" pitchFamily="34" charset="0"/>
                <a:ea typeface="MS PGothic" pitchFamily="34" charset="-128"/>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22BDE4A-8A20-4A69-9C5A-581C82036A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Background pattern&#10;&#10;Description automatically generated">
            <a:extLst>
              <a:ext uri="{FF2B5EF4-FFF2-40B4-BE49-F238E27FC236}">
                <a16:creationId xmlns:a16="http://schemas.microsoft.com/office/drawing/2014/main" xmlns="" id="{54C04B2A-00F0-485C-AC8A-15989AA560B3}"/>
              </a:ext>
            </a:extLst>
          </p:cNvPr>
          <p:cNvPicPr>
            <a:picLocks noChangeAspect="1"/>
          </p:cNvPicPr>
          <p:nvPr/>
        </p:nvPicPr>
        <p:blipFill>
          <a:blip r:embed="rId3"/>
          <a:stretch>
            <a:fillRect/>
          </a:stretch>
        </p:blipFill>
        <p:spPr>
          <a:xfrm rot="21317995">
            <a:off x="734056" y="1173413"/>
            <a:ext cx="6420103" cy="4511173"/>
          </a:xfrm>
          <a:prstGeom prst="rect">
            <a:avLst/>
          </a:prstGeom>
          <a:ln>
            <a:noFill/>
          </a:ln>
          <a:effectLst>
            <a:outerShdw blurRad="317500" dist="101600" dir="1800000" algn="tl" rotWithShape="0">
              <a:srgbClr val="000000">
                <a:alpha val="53000"/>
              </a:srgbClr>
            </a:outerShdw>
          </a:effectLst>
        </p:spPr>
      </p:pic>
      <p:pic>
        <p:nvPicPr>
          <p:cNvPr id="6" name="Picture 5">
            <a:extLst>
              <a:ext uri="{FF2B5EF4-FFF2-40B4-BE49-F238E27FC236}">
                <a16:creationId xmlns:a16="http://schemas.microsoft.com/office/drawing/2014/main" xmlns="" id="{0FB1CAE2-1E03-471A-BD2A-16BDE19FBA1C}"/>
              </a:ext>
            </a:extLst>
          </p:cNvPr>
          <p:cNvPicPr>
            <a:picLocks noChangeAspect="1"/>
          </p:cNvPicPr>
          <p:nvPr/>
        </p:nvPicPr>
        <p:blipFill>
          <a:blip r:embed="rId4"/>
          <a:stretch>
            <a:fillRect/>
          </a:stretch>
        </p:blipFill>
        <p:spPr>
          <a:xfrm rot="515922">
            <a:off x="8973364" y="2597006"/>
            <a:ext cx="2696144" cy="3834435"/>
          </a:xfrm>
          <a:prstGeom prst="rect">
            <a:avLst/>
          </a:prstGeom>
          <a:effectLst>
            <a:outerShdw blurRad="152400" dist="127000" dir="3000000" algn="ctr" rotWithShape="0">
              <a:srgbClr val="000000">
                <a:alpha val="43137"/>
              </a:srgbClr>
            </a:outerShdw>
          </a:effectLst>
        </p:spPr>
      </p:pic>
      <p:pic>
        <p:nvPicPr>
          <p:cNvPr id="7" name="Picture 6">
            <a:extLst>
              <a:ext uri="{FF2B5EF4-FFF2-40B4-BE49-F238E27FC236}">
                <a16:creationId xmlns:a16="http://schemas.microsoft.com/office/drawing/2014/main" xmlns="" id="{6EEE9188-3E2F-4BAE-89E6-4F466E57D6DC}"/>
              </a:ext>
            </a:extLst>
          </p:cNvPr>
          <p:cNvPicPr>
            <a:picLocks noChangeAspect="1"/>
          </p:cNvPicPr>
          <p:nvPr/>
        </p:nvPicPr>
        <p:blipFill>
          <a:blip r:embed="rId5"/>
          <a:stretch>
            <a:fillRect/>
          </a:stretch>
        </p:blipFill>
        <p:spPr>
          <a:xfrm rot="577993">
            <a:off x="7792199" y="626837"/>
            <a:ext cx="3033854" cy="3959624"/>
          </a:xfrm>
          <a:prstGeom prst="rect">
            <a:avLst/>
          </a:prstGeom>
          <a:effectLst>
            <a:outerShdw blurRad="355600" dist="127000" dir="5400000" algn="ctr" rotWithShape="0">
              <a:schemeClr val="tx1">
                <a:alpha val="58000"/>
              </a:schemeClr>
            </a:outerShdw>
          </a:effectLst>
        </p:spPr>
      </p:pic>
    </p:spTree>
    <p:extLst>
      <p:ext uri="{BB962C8B-B14F-4D97-AF65-F5344CB8AC3E}">
        <p14:creationId xmlns:p14="http://schemas.microsoft.com/office/powerpoint/2010/main" val="1057209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22BDE4A-8A20-4A69-9C5A-581C82036A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0BE33E84-5B5D-4F0A-BD8A-FE716DAC138D}"/>
              </a:ext>
            </a:extLst>
          </p:cNvPr>
          <p:cNvPicPr>
            <a:picLocks noChangeAspect="1"/>
          </p:cNvPicPr>
          <p:nvPr/>
        </p:nvPicPr>
        <p:blipFill rotWithShape="1">
          <a:blip r:embed="rId3"/>
          <a:srcRect l="254" r="544" b="-3"/>
          <a:stretch/>
        </p:blipFill>
        <p:spPr>
          <a:xfrm>
            <a:off x="0" y="-1373156"/>
            <a:ext cx="12271052" cy="8226110"/>
          </a:xfrm>
          <a:prstGeom prst="rect">
            <a:avLst/>
          </a:prstGeom>
        </p:spPr>
      </p:pic>
      <p:sp>
        <p:nvSpPr>
          <p:cNvPr id="2" name="Title 1">
            <a:extLst>
              <a:ext uri="{FF2B5EF4-FFF2-40B4-BE49-F238E27FC236}">
                <a16:creationId xmlns:a16="http://schemas.microsoft.com/office/drawing/2014/main" xmlns="" id="{ECCA96CC-311B-495A-AB4F-E343C2920F69}"/>
              </a:ext>
            </a:extLst>
          </p:cNvPr>
          <p:cNvSpPr>
            <a:spLocks noGrp="1"/>
          </p:cNvSpPr>
          <p:nvPr>
            <p:ph type="ctrTitle"/>
          </p:nvPr>
        </p:nvSpPr>
        <p:spPr>
          <a:xfrm>
            <a:off x="3927231" y="5709141"/>
            <a:ext cx="8135813" cy="850687"/>
          </a:xfrm>
        </p:spPr>
        <p:txBody>
          <a:bodyPr>
            <a:noAutofit/>
          </a:bodyPr>
          <a:lstStyle/>
          <a:p>
            <a:pPr algn="l"/>
            <a:r>
              <a:rPr lang="en-NZ" sz="4000" b="1" dirty="0">
                <a:solidFill>
                  <a:schemeClr val="bg1"/>
                </a:solidFill>
                <a:latin typeface="Karbon Medium" panose="00000600000000000000" pitchFamily="50" charset="0"/>
              </a:rPr>
              <a:t>Aquaculture enables Rangatiratanga</a:t>
            </a:r>
          </a:p>
        </p:txBody>
      </p:sp>
      <p:pic>
        <p:nvPicPr>
          <p:cNvPr id="5" name="Picture 4">
            <a:extLst>
              <a:ext uri="{FF2B5EF4-FFF2-40B4-BE49-F238E27FC236}">
                <a16:creationId xmlns:a16="http://schemas.microsoft.com/office/drawing/2014/main" xmlns="" id="{61E16E32-4573-46F2-AB1C-E74FA150F3C2}"/>
              </a:ext>
            </a:extLst>
          </p:cNvPr>
          <p:cNvPicPr>
            <a:picLocks noChangeAspect="1"/>
          </p:cNvPicPr>
          <p:nvPr/>
        </p:nvPicPr>
        <p:blipFill>
          <a:blip r:embed="rId4"/>
          <a:stretch>
            <a:fillRect/>
          </a:stretch>
        </p:blipFill>
        <p:spPr>
          <a:xfrm>
            <a:off x="7444153" y="-34119"/>
            <a:ext cx="4826899" cy="3829339"/>
          </a:xfrm>
          <a:prstGeom prst="rect">
            <a:avLst/>
          </a:prstGeom>
        </p:spPr>
      </p:pic>
      <p:sp>
        <p:nvSpPr>
          <p:cNvPr id="8" name="Rectangle 7">
            <a:extLst>
              <a:ext uri="{FF2B5EF4-FFF2-40B4-BE49-F238E27FC236}">
                <a16:creationId xmlns:a16="http://schemas.microsoft.com/office/drawing/2014/main" xmlns="" id="{7AB8D66D-9805-484F-BABE-FFDCC96B6FAD}"/>
              </a:ext>
            </a:extLst>
          </p:cNvPr>
          <p:cNvSpPr/>
          <p:nvPr/>
        </p:nvSpPr>
        <p:spPr>
          <a:xfrm>
            <a:off x="10281137" y="65287"/>
            <a:ext cx="504093" cy="597877"/>
          </a:xfrm>
          <a:prstGeom prst="rect">
            <a:avLst/>
          </a:prstGeom>
          <a:solidFill>
            <a:srgbClr val="BEE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xmlns="" id="{8004E345-EB07-49A8-BB4C-44D082D0E77A}"/>
              </a:ext>
            </a:extLst>
          </p:cNvPr>
          <p:cNvSpPr txBox="1"/>
          <p:nvPr/>
        </p:nvSpPr>
        <p:spPr>
          <a:xfrm>
            <a:off x="7678613" y="35164"/>
            <a:ext cx="4126522" cy="1015663"/>
          </a:xfrm>
          <a:prstGeom prst="rect">
            <a:avLst/>
          </a:prstGeom>
          <a:noFill/>
        </p:spPr>
        <p:txBody>
          <a:bodyPr wrap="square" rtlCol="0">
            <a:spAutoFit/>
          </a:bodyPr>
          <a:lstStyle/>
          <a:p>
            <a:r>
              <a:rPr lang="en-US" sz="2000" b="1" i="0" dirty="0" err="1">
                <a:effectLst/>
                <a:latin typeface="arboria"/>
              </a:rPr>
              <a:t>mō</a:t>
            </a:r>
            <a:r>
              <a:rPr lang="en-US" sz="2000" b="1" i="0" dirty="0">
                <a:effectLst/>
                <a:latin typeface="arboria"/>
              </a:rPr>
              <a:t> </a:t>
            </a:r>
            <a:r>
              <a:rPr lang="en-US" sz="2000" b="1" i="0" dirty="0" err="1">
                <a:effectLst/>
                <a:latin typeface="arboria"/>
              </a:rPr>
              <a:t>tātou</a:t>
            </a:r>
            <a:r>
              <a:rPr lang="en-US" sz="2000" b="1" i="0" dirty="0">
                <a:effectLst/>
                <a:latin typeface="arboria"/>
              </a:rPr>
              <a:t>, ā, </a:t>
            </a:r>
            <a:r>
              <a:rPr lang="en-US" sz="2000" b="1" i="0" dirty="0" err="1">
                <a:effectLst/>
                <a:latin typeface="arboria"/>
              </a:rPr>
              <a:t>mō</a:t>
            </a:r>
            <a:r>
              <a:rPr lang="en-US" sz="2000" b="1" i="0" dirty="0">
                <a:effectLst/>
                <a:latin typeface="arboria"/>
              </a:rPr>
              <a:t> ka </a:t>
            </a:r>
            <a:r>
              <a:rPr lang="en-US" sz="2000" b="1" i="0" dirty="0" err="1">
                <a:effectLst/>
                <a:latin typeface="arboria"/>
              </a:rPr>
              <a:t>uri</a:t>
            </a:r>
            <a:r>
              <a:rPr lang="en-US" sz="2000" b="1" i="0" dirty="0">
                <a:effectLst/>
                <a:latin typeface="arboria"/>
              </a:rPr>
              <a:t> a muri </a:t>
            </a:r>
            <a:r>
              <a:rPr lang="en-US" sz="2000" b="1" i="0" dirty="0" err="1">
                <a:effectLst/>
                <a:latin typeface="arboria"/>
              </a:rPr>
              <a:t>ake</a:t>
            </a:r>
            <a:r>
              <a:rPr lang="en-US" sz="2000" b="1" i="0" dirty="0">
                <a:effectLst/>
                <a:latin typeface="arboria"/>
              </a:rPr>
              <a:t> </a:t>
            </a:r>
            <a:r>
              <a:rPr lang="en-US" sz="2000" b="1" i="0" dirty="0" err="1">
                <a:effectLst/>
                <a:latin typeface="arboria"/>
              </a:rPr>
              <a:t>nei</a:t>
            </a:r>
            <a:r>
              <a:rPr lang="en-US" sz="2000" b="1" i="0" dirty="0">
                <a:effectLst/>
                <a:latin typeface="arboria"/>
              </a:rPr>
              <a:t>  </a:t>
            </a:r>
          </a:p>
          <a:p>
            <a:r>
              <a:rPr lang="en-US" sz="2000" b="1" i="0" dirty="0">
                <a:effectLst/>
                <a:latin typeface="arboria"/>
              </a:rPr>
              <a:t>for us and our children after us </a:t>
            </a:r>
          </a:p>
          <a:p>
            <a:endParaRPr lang="en-NZ" sz="2000" dirty="0"/>
          </a:p>
        </p:txBody>
      </p:sp>
    </p:spTree>
    <p:extLst>
      <p:ext uri="{BB962C8B-B14F-4D97-AF65-F5344CB8AC3E}">
        <p14:creationId xmlns:p14="http://schemas.microsoft.com/office/powerpoint/2010/main" val="124152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72A42C-70C9-440D-9D64-22B2BEBB692D}"/>
              </a:ext>
            </a:extLst>
          </p:cNvPr>
          <p:cNvSpPr>
            <a:spLocks noGrp="1"/>
          </p:cNvSpPr>
          <p:nvPr>
            <p:ph type="title"/>
          </p:nvPr>
        </p:nvSpPr>
        <p:spPr/>
        <p:txBody>
          <a:bodyPr/>
          <a:lstStyle/>
          <a:p>
            <a:endParaRPr lang="en-NZ"/>
          </a:p>
        </p:txBody>
      </p:sp>
      <p:pic>
        <p:nvPicPr>
          <p:cNvPr id="5" name="Picture 4">
            <a:extLst>
              <a:ext uri="{FF2B5EF4-FFF2-40B4-BE49-F238E27FC236}">
                <a16:creationId xmlns:a16="http://schemas.microsoft.com/office/drawing/2014/main" xmlns="" id="{C70C7338-0109-41A1-A871-9BF94B523A03}"/>
              </a:ext>
            </a:extLst>
          </p:cNvPr>
          <p:cNvPicPr>
            <a:picLocks noChangeAspect="1"/>
          </p:cNvPicPr>
          <p:nvPr/>
        </p:nvPicPr>
        <p:blipFill>
          <a:blip r:embed="rId3"/>
          <a:stretch>
            <a:fillRect/>
          </a:stretch>
        </p:blipFill>
        <p:spPr>
          <a:xfrm>
            <a:off x="-512073" y="0"/>
            <a:ext cx="13216146" cy="6858000"/>
          </a:xfrm>
          <a:prstGeom prst="rect">
            <a:avLst/>
          </a:prstGeom>
        </p:spPr>
      </p:pic>
    </p:spTree>
    <p:extLst>
      <p:ext uri="{BB962C8B-B14F-4D97-AF65-F5344CB8AC3E}">
        <p14:creationId xmlns:p14="http://schemas.microsoft.com/office/powerpoint/2010/main" val="1360578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6B45C19-8CFE-4284-8E61-911F24992A25}"/>
              </a:ext>
            </a:extLst>
          </p:cNvPr>
          <p:cNvPicPr>
            <a:picLocks noChangeAspect="1"/>
          </p:cNvPicPr>
          <p:nvPr/>
        </p:nvPicPr>
        <p:blipFill>
          <a:blip r:embed="rId3"/>
          <a:stretch>
            <a:fillRect/>
          </a:stretch>
        </p:blipFill>
        <p:spPr>
          <a:xfrm>
            <a:off x="-2399693" y="-128338"/>
            <a:ext cx="17196017" cy="7050505"/>
          </a:xfrm>
          <a:prstGeom prst="rect">
            <a:avLst/>
          </a:prstGeom>
        </p:spPr>
      </p:pic>
      <p:pic>
        <p:nvPicPr>
          <p:cNvPr id="5" name="Picture 4">
            <a:extLst>
              <a:ext uri="{FF2B5EF4-FFF2-40B4-BE49-F238E27FC236}">
                <a16:creationId xmlns:a16="http://schemas.microsoft.com/office/drawing/2014/main" xmlns="" id="{877339B0-6DE2-43AF-91C9-7DABA3511643}"/>
              </a:ext>
            </a:extLst>
          </p:cNvPr>
          <p:cNvPicPr>
            <a:picLocks noChangeAspect="1"/>
          </p:cNvPicPr>
          <p:nvPr/>
        </p:nvPicPr>
        <p:blipFill>
          <a:blip r:embed="rId4"/>
          <a:stretch>
            <a:fillRect/>
          </a:stretch>
        </p:blipFill>
        <p:spPr>
          <a:xfrm rot="939522">
            <a:off x="7115816" y="896660"/>
            <a:ext cx="3608224" cy="5133019"/>
          </a:xfrm>
          <a:prstGeom prst="rect">
            <a:avLst/>
          </a:prstGeom>
          <a:effectLst>
            <a:outerShdw blurRad="292100" dist="152400" dir="3000000" algn="ctr" rotWithShape="0">
              <a:schemeClr val="tx1">
                <a:alpha val="38000"/>
              </a:schemeClr>
            </a:outerShdw>
          </a:effectLst>
        </p:spPr>
      </p:pic>
      <p:sp>
        <p:nvSpPr>
          <p:cNvPr id="2" name="Title 1">
            <a:extLst>
              <a:ext uri="{FF2B5EF4-FFF2-40B4-BE49-F238E27FC236}">
                <a16:creationId xmlns:a16="http://schemas.microsoft.com/office/drawing/2014/main" xmlns="" id="{BC68864C-F4CA-42C8-8E6F-2268208602BA}"/>
              </a:ext>
            </a:extLst>
          </p:cNvPr>
          <p:cNvSpPr>
            <a:spLocks noGrp="1"/>
          </p:cNvSpPr>
          <p:nvPr>
            <p:ph type="ctrTitle"/>
          </p:nvPr>
        </p:nvSpPr>
        <p:spPr>
          <a:xfrm>
            <a:off x="281358" y="5251935"/>
            <a:ext cx="10726618" cy="1388080"/>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Opportunity for the people of Te </a:t>
            </a:r>
            <a:r>
              <a:rPr lang="en-US" sz="3600" b="1" dirty="0" err="1">
                <a:solidFill>
                  <a:schemeClr val="bg1"/>
                </a:solidFill>
                <a:latin typeface="Arial" panose="020B0604020202020204" pitchFamily="34" charset="0"/>
                <a:cs typeface="Arial" panose="020B0604020202020204" pitchFamily="34" charset="0"/>
              </a:rPr>
              <a:t>Tauihu</a:t>
            </a:r>
            <a:endParaRPr lang="en-NZ" sz="3600" b="1" dirty="0">
              <a:solidFill>
                <a:schemeClr val="bg1"/>
              </a:solidFill>
              <a:latin typeface="Arial" panose="020B0604020202020204" pitchFamily="34" charset="0"/>
              <a:cs typeface="Arial" panose="020B0604020202020204" pitchFamily="34" charset="0"/>
            </a:endParaRPr>
          </a:p>
        </p:txBody>
      </p:sp>
      <p:pic>
        <p:nvPicPr>
          <p:cNvPr id="7" name="Content Placeholder 6" descr="Logo&#10;&#10;Description automatically generated">
            <a:extLst>
              <a:ext uri="{FF2B5EF4-FFF2-40B4-BE49-F238E27FC236}">
                <a16:creationId xmlns:a16="http://schemas.microsoft.com/office/drawing/2014/main" xmlns="" id="{8D6E88E6-E1A1-48CD-A8DC-41AD20559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231" y="250865"/>
            <a:ext cx="2340869" cy="2919990"/>
          </a:xfrm>
          <a:prstGeom prst="rect">
            <a:avLst/>
          </a:prstGeom>
        </p:spPr>
      </p:pic>
    </p:spTree>
    <p:extLst>
      <p:ext uri="{BB962C8B-B14F-4D97-AF65-F5344CB8AC3E}">
        <p14:creationId xmlns:p14="http://schemas.microsoft.com/office/powerpoint/2010/main" val="200958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D83FC94-4662-480A-8E1E-41B48C5241DF}"/>
              </a:ext>
            </a:extLst>
          </p:cNvPr>
          <p:cNvPicPr>
            <a:picLocks noChangeAspect="1"/>
          </p:cNvPicPr>
          <p:nvPr/>
        </p:nvPicPr>
        <p:blipFill>
          <a:blip r:embed="rId3"/>
          <a:stretch>
            <a:fillRect/>
          </a:stretch>
        </p:blipFill>
        <p:spPr>
          <a:xfrm>
            <a:off x="345276" y="914400"/>
            <a:ext cx="3700999" cy="5222631"/>
          </a:xfrm>
          <a:prstGeom prst="rect">
            <a:avLst/>
          </a:prstGeom>
          <a:effectLst>
            <a:outerShdw blurRad="266700" dist="127000" dir="2400000" algn="ctr" rotWithShape="0">
              <a:srgbClr val="000000">
                <a:alpha val="43137"/>
              </a:srgbClr>
            </a:outerShdw>
          </a:effectLst>
        </p:spPr>
      </p:pic>
      <p:pic>
        <p:nvPicPr>
          <p:cNvPr id="12" name="Picture 11">
            <a:extLst>
              <a:ext uri="{FF2B5EF4-FFF2-40B4-BE49-F238E27FC236}">
                <a16:creationId xmlns:a16="http://schemas.microsoft.com/office/drawing/2014/main" xmlns="" id="{ADFCFFA1-D603-4ECE-B690-B3D0809AAD4D}"/>
              </a:ext>
            </a:extLst>
          </p:cNvPr>
          <p:cNvPicPr>
            <a:picLocks noChangeAspect="1"/>
          </p:cNvPicPr>
          <p:nvPr/>
        </p:nvPicPr>
        <p:blipFill>
          <a:blip r:embed="rId4"/>
          <a:stretch>
            <a:fillRect/>
          </a:stretch>
        </p:blipFill>
        <p:spPr>
          <a:xfrm>
            <a:off x="8145725" y="927344"/>
            <a:ext cx="3731460" cy="5255358"/>
          </a:xfrm>
          <a:prstGeom prst="rect">
            <a:avLst/>
          </a:prstGeom>
          <a:effectLst>
            <a:outerShdw blurRad="50800" dist="63500" dir="2400000" algn="ctr" rotWithShape="0">
              <a:srgbClr val="000000">
                <a:alpha val="43137"/>
              </a:srgbClr>
            </a:outerShdw>
          </a:effectLst>
        </p:spPr>
      </p:pic>
      <p:pic>
        <p:nvPicPr>
          <p:cNvPr id="14" name="Picture 13">
            <a:extLst>
              <a:ext uri="{FF2B5EF4-FFF2-40B4-BE49-F238E27FC236}">
                <a16:creationId xmlns:a16="http://schemas.microsoft.com/office/drawing/2014/main" xmlns="" id="{B2E9C1CD-B288-4D41-8610-E3DA380D75D2}"/>
              </a:ext>
            </a:extLst>
          </p:cNvPr>
          <p:cNvPicPr>
            <a:picLocks noChangeAspect="1"/>
          </p:cNvPicPr>
          <p:nvPr/>
        </p:nvPicPr>
        <p:blipFill>
          <a:blip r:embed="rId5"/>
          <a:stretch>
            <a:fillRect/>
          </a:stretch>
        </p:blipFill>
        <p:spPr>
          <a:xfrm>
            <a:off x="4230270" y="914400"/>
            <a:ext cx="3731460" cy="5281246"/>
          </a:xfrm>
          <a:prstGeom prst="rect">
            <a:avLst/>
          </a:prstGeom>
          <a:effectLst>
            <a:outerShdw blurRad="177800" dist="63500" dir="3000000" algn="ctr" rotWithShape="0">
              <a:srgbClr val="000000">
                <a:alpha val="43137"/>
              </a:srgbClr>
            </a:outerShdw>
          </a:effectLst>
        </p:spPr>
      </p:pic>
    </p:spTree>
    <p:extLst>
      <p:ext uri="{BB962C8B-B14F-4D97-AF65-F5344CB8AC3E}">
        <p14:creationId xmlns:p14="http://schemas.microsoft.com/office/powerpoint/2010/main" val="2983005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data:image/jpeg;base64,/9j/4AAQSkZJRgABAQAAAQABAAD/2wCEAAkGBxMTEhMTExQVFhQUGRYXGRgYGRgcGRggGhgXGh4dHBwcHiggGBwlHhgaIjEjJikrLy4uGB8zODMsNygtLisBCgoKBQUFDgUFDisZExkrKysrKysrKysrKysrKysrKysrKysrKysrKysrKysrKysrKysrKysrKysrKysrKysrK//AABEIAREAuAMBIgACEQEDEQH/xAAcAAEAAgMBAQEAAAAAAAAAAAAABwgEBQYDAgH/xABOEAABAwICBgcCCQgHBwUAAAABAAIDBBEFIQYHEjFBUQgTImFxgZEUMkJSYnKCkqGxwRUjM1OTorPRNENUc3TC0hckRWOEssQlNeHw8f/EABQBAQAAAAAAAAAAAAAAAAAAAAD/xAAUEQEAAAAAAAAAAAAAAAAAAAAA/9oADAMBAAIRAxEAPwCcUREBERAREQEREH4Soe0911sge6GgayZ4yMzs4gfkAHt+N7eK1WvDWI4vfh1K8ta3Kd7SQSf1YPAD4XPdwN4TQdpUa1sXe7a9rc3uayMD02V1Ohuu+pjkayv2ZoSQDI1obIzvs0APA5Wv38FESILvU1Q2RjXscHMeA5rgbggi4IPEL1UQ9HnSUy08tFIbup7OjvxY8m4+i77HjkpeQEREBERARFGGl2umkpJHRQMdUvYSHFrg2MEbxt2O15AjvQSeihSh6QMZdaaiexvNkoefQsb96k7RXS6kxBhdSyhxb7zCC17L82nO3eMu9BvUREBERAREQEXlVVLI2l8j2sY3MucQAPEnILyw/EI527cRLmcH2Ia7vaT7w7xkeaDKXxMSGkjeAbei+0QUkxGVzpZHP99z3l3iXEn7VjrudbuiL6GukcAeoqHOkjdw7Ru5ni0n0suGQERSBoRqnrK9oldangdmJHi7nDmxlwSO8kA8EDUVVuZi8DW7pWysd4CNz/vYFaNcboNq4o8NJki2pJiNkyvIuBxDQMmg+uW9dkgIiICIiCK9e2mhpKcUkLrT1AO0RvZHmDbkXHIHkHKuC6jWZi7qrE6uR25sjomjk2Mlg9bX81y6AthgONTUc7KiB5bIw3HIji1w4tPELXogt/oFpdFiVK2dnZeOzLHfNjrZ+LTvB4jzRV+1J48+mxOJgP5up/NPHDMEsPiHW8iUQWlREQFGOnutyGlcaajaKiqvs5XMbHXtY2ze6/wW+q5HW7rUdI59FQvtGLtlmac5N4LGHg3m4Znhlv3Wo/V6IWNxCpZ+deLwscP0bTftn5Thu5DxyDeaJaFVE7m1uMSOnn95lObdTDfMXYOyXj0HecxIyIgLVaSaQ09DC6eoeGMGQHwnng1o+E4r80p0hgoKd9RO6zW5AD3nuO5rRxJ/mdwVUdNNLajEqgzTmwFxHGPdjbyHM8zvPoAG41gad1GLzMY2Mtia49TE0FzyTkC63vPPIZC9s95859VeLNDT7I47Qv2XMNu49rIqUtRWgjYYW4hO280ovCD/AFbD8IfKeOPxbcypeQQrq01N9U4VOIta5wsWQXDmjvk4E8mjLnyU0gL9RAREQEREBERBEGsPUyKmSWqo5AyWQl7on+45xzJa4C7Sd+dxcnMXygjGMJmpZXQ1Ebo5G72u+8HcR3hXWXLawNCYMTg2H2bMwExS2zYeR5sNsx57wgqKi2GPYLNRzvgqGFkjDu4EcHNPwmngVk6L6L1NfKIqaMuPwnHJjBzc7h954XQdBqZwd1RitOQLsgJleeADQbeZcWj/APF+KwWr7QqHDKfq2duV9jLJbN55Dk0cB57yiDqVEuvTTs00XsNO4ieZt5HDIxsPAHg52Y7hfmFJmO4oylp5qiT3IWOeeZsMgO8mwHeVTnHcVkqqiWolN3yuLj3X3AdwFgO4IOo1R6JDEK5okF4ILSS8nWPZYfnH7A5Wra0AWGQCj/Ufo/7LhrHuH5ypPXO8DkwfVF/FxUgoC+ZHhoJJsACSTuAC+lFmv3Sk09G2kjNpKu4dbhG2219YkN8NpBEutXTZ2JVR2CRTQktibwOechHN32C3etToHgJra+np7dlzwX9zG9p32AjxIXPqZejbhe1UVVSR+jY2Nvi8km3gGD6yCfIow0BrQAGgAAbgBkAvpEQEREBERAREQEREBERBrMa0epasAVMEcuzuL2glvgd48ivbCcKgpoxFTxMiYM9lgAF+Z5nvKzUQEREER9IrGzHSQ0rTY1D9p3zI+Hm4t+qoBw2kM0sUTcnSvYweLnBo+9SJ0gsQMmKdXfKCKNtu913k+jm+i5vVfCH4tQtOY60H6oLvwQW1padsbGRtFmsa1oHINFh9gXqiICqfrexs1WKVBBuyI9SzuDMj6v2j5q02KVfVQyyndGx7/qtJ/BUpmlLnFzjdziSTzJNyUHwrG9HOl2cPmf8ArJ3fusYFXJWa6P3/ALSP76X/ACoJJRF5VVQ2Nj5HuDWMaXOccg0NFyT3ABBgaR4/T0UDp6l+xG2w3ElxO5rQMyT/APJsAomqOkEwPIZQuLOBdMGuP0RGQPUqONZemj8Tqi/MQR3bCzkOLj8p1gT5DguQQW30G1gUmJgiEuZMwXdE/JwF7XBGTh4bri9rhdYqZ6J4y6jrKepaSOre0u723s4d92khXKY8EAjcQCPNB9IiICLidZWsOLC2NGz1lRICWR3sAPjPO8NvlzPqRDTtduKl+1tQAX9wRDZ8Mztfags2ij3VhrMZie1DIwRVLG7RaD2HjIEsvmCL5tN9+852kJAREQEXO6F437S2raT2qerqoD4NlJb5bLgPJEFcNcEhdjFbfg9o9I2BeeqV9sXov7wj1Y4fivfXLDs4xWDm6N3rEwrRaH1/UV1LMTYMmjJJ4DaAJ9LoLloiIOc1jSluF1xG8QSfa0hU/Vv9ZDL4XXD/AJEn/aqgICsX0c63aoJouMcxPk9rT94Poq6KU+j3jghr307jZtUyw+fHdzfsL/sQWQUX9IHG3QYe2Fhsal+w4/IaNpw8zsjwupQURdI3C3vpKedou2GQh/cHiwPhdoH0ggryiL0ghc9zWMaXOcQ1rQLkkmwAHEkoM3R/Bpayoip4QS+RwHgOLj3AXJ8FcyipxHHHGDcMa1oJ47IA/BcNqm1ftw2HrJQDVygbZ3iMbwxv4nie4Bd+gIiIKaaW49JXVc1TJe73GzT8Boya3yH23WnXYa2MA9jxOdgFo5D10fzXkkjydtDyXHoNrotjL6OrgqWGxie0nvbftN8C2481cqnma9rXtN2uAcDzBFwqQK2uqWsMuEUTnbxGWeUb3Rj7GhB1yEotHpviwpaCqnyuyJ+zfi4jZaPrEII61I4v1ldi7b5STOnHnJID94Rcf0d57YnI2/v08nmQ+M/zRBh6/KbYxeR36yKF48m7H+RRypv6SWD50tWBvDoHHwu9v+dQgguHoFjQrMPpp73c5gD/AJzey77QV0CgXo7aThr5aCQ5SXliufhAAOb5gB30Sp6Qc9rCNsMrv7iX/tKp6rda0ZdnCa4njC4fWsPxVRUBe9FVPikjljNnxua9p5OaQQfULwRBcLQTSmPEaSOoYQH2DZWcWPAFx4cR3ELdV1GyaN8UrQ+ORpa5p3EEWIVR9BdMZ8MqBNF2mOykjJOy8fg4cDw8yrSaJ6VU2IQiWnff4zDk9h5OHDx3HggiTHNQbzK40tSwRE3DZQ7aZ3XbfbHfl+K7jV7qupsNIlcevqbEdYRZrAd4Y25t84579wJC75EBERAREQRdr80XNTRiqjF5KS7nd8Z976tg7wDlW1Xie0EEEAg5EHcVC+lWopskzpKOZsTHm5ie0kNv8Qj4PcRlzQQOxhJAAJJNgBmSTwHNXA1fYM6jw6lp3++xl3Dk55L3DyLiPJcvoFqhpqF4nmd7RO3NpLQI2Hm1ud3d5OXABSSgKDukTpSLR4fG4XuJZrcPiNPrtfV5qRNYmnMOGQFziHTvB6qK+bj8Z3Jg4nyCqlidfJPLJNK4ukkcXOceJP4cLcEEg9H5pOLDuhlJ/dH3kIs7o4wE4hO/g2ncPrSR/wCkr8QSLr9pg7CXuO+OWJ48SSz7nlVjVpdebb4PUfOh/isVWkGRh9a+GWOaNxbJG5r2kcC03CttoBpbHiVIydthIOzKy+bHjf8ARO8dx8VUFdHoJpdNhtSJo7lhykjvYSN5HkRvB4eZQWT1rw7eE1o5R7X1SHfgqkq4VHidPitDIYHhzJo3xnmwubYhw4EXVQZ4XMc5jhZzSWkHgQbEeqDzREQFmYVik1NIJYJHRyN3OabHwPMdxyWGiCYNH9fFSwNbVwMmA3vYdh9uZGbSfDZCmzRfSSnr4BPTv2mnIg5OYfiuHA5/yVM12+qTTD8n1rTI4inmsyXk34r7fJP2EoJP11aL4pVPY+kc99OGWdCx+ydq5Jds3AfcW5nLvUBTQywSFr2yRSNyLXBzHt8QbEK68MrXtDmkOa4XBBuCOYI3rjtYWglNifVh72xTMc3840N23Mv2md+Ryvex87hXPB9L8TjdaCqqSfi7TnjL5Lrj7FY3VXjlbV0Zkroth4dstcWlhlaAO1s8M8rjI8lv8C0epqOMR00LI2jkBtO73O3uPeSthPM1jXPeQ1rQXOJyAAFySg9EUI6Ra+w15bR04ewf1kpI2vBgsQPE37gtFJr5ry0gQ04PA2ebeW0gsU5wAucgFFun+uKnpQ6KjLaifMbYN4oz3ke+e4ZcyoV0l0+xCuuJ6h3Vn+rZ2GeYb730rrmUGZi+KTVMr5p3ukkeblx+4cAO4LDREE29GmnO3XScNmJv2vP4Itz0bqW1FUyfHn2fqRtP+cog63W5Bt4RWD4rA76rmlVMVzdLaEz0NXCN8kEzR4ljgPtsqZICIiDdaK6UVOHzddTP2ScnNObHjk5vH7xwIWPpHiYqamaoEYj6122WA3AJ96xtuJufNa1EBERAREQEREHd6rNG/wAoyTU5rJIC1m2xrSe2b2OVxcDK/itzX6jsSa89XJBK3g7bc13mC3I+BPioxo6t8T2yRPcx7Ddrmkgg9xCkmg144kyMMeIZXDLbc0hx8dkgE+QQdJS0ekeFU0kzp4JYIWlxjleZMhyJAd5B3IBchpnrcq6+n9m6uOFjrdZsFxL7EG1yey2+8cea02l2sOvxBojnkAiFj1cY2WEjid5d5khcogIiICIiAiL9AQWn1JUXVYRT33yGSTx2nm32AIum0Uw/2eipYDa8UMTDbiQwAnzNyiDaEXVNtMsNNNXVUBFurlkA+aXEtPm0gq5Srt0iMC6qsiq2js1DNlxA+HHYZnmWltvmnkgiVERAREQZNdQSQlokaWl7GSNvxbI0OafMFYymnXNoyDh+H10Y/RQwwyEfELBsE+DiR9MKFkBERAREQERe1HTmSRkbfee5rB4uIA+9BYbUjoJFDSx1s8YdUTDaZtAHqmZ7Ozfc5wzvvsQOa8OkHo1E6kbWsjDZYnta5zRYuY7LtW32daxPNSzTQBjGsbk1jQ0eAFguY1rUokwiuaeERf8As3NePtagqQiIgIiIC3+gWGGpxGjh4OlYT81p23futK0Cl3o54Nt1c9SR2YIwwH5Uh4eDWn6w5oLDIiIC5fWRouMQoZYBbrR24ieD27hfgHC7T85dQiCj80TmOc1wLXNJaQciCDYg8jdfCn/XLqxdUF1dRtvLa80QGclh77AN79wLePDPfAUjC0kEEEEgg5EEcCOBQfKIiCy2ravixbBTSS+9HH7M8cQA0dW8eQBvzaVXPFKCSnmkglFpInOY4d4NvRSZ0c5XjEZmi+w6BxdyuHx7JPqR5lZ/SG0V2JWYhG3sy2jltweB2XHxaLfRHNBDSIiAiIgLc6GD/wBQof8AE0/8Vi0y2+h7w2voidwqICfKVqC5i5jWdLs4VXE/qXt+t2fxXTrgdedTsYPUDjI6Fg/asd9zSgq0iIgIiICtVqZwA0mGQ7bbST3mf9L3Ae/YDfMlQBqz0XOIV8URBMTPzkp4bDSMr/KNm+atu0WFhkAg/UREBERAXLaUavqCvJdPCBIf6xnYf5ke95grqVr8exMU0EkxF9kZDmSbAepQRZUagKYnsVczRyc1jj6jZ+5ZFDqFomkGWonktwGwwHxyJ9Cto+Cols+aep6xzBL1dOMomG+yXAubyOQucjvW70axOdk7qOpdtnZEkUliC5vIg538cxYoNno1ovSUDCylibGHW2nb3Otu2nHMr20lwWOspZqaX3ZWkX4tPwXDvBsfJbNEFK8cwqSlqJaeUWkicWnv5EdxFiO4rAVkddmgJrYhV07b1MLbOaN8rN9u9zcyOYJHJVuQEREBfcEpY5rm72kOHiDcL4RBd2iqRJGyRvuva1w8HAH8VF3SNqC3D4Wjc+cX8mPKytRGlTamhFK5356kGzY/CjJOwRzt7vkOa9NfmFOmwwyNBJp5GSEDPsm7HHy2rnkATwQVlREQF9xRlzg1oJc4gADMknIADiV6UVHJM9scTHPe42DWglx8AFYbVNqsFEW1dWGuqfgM3thvx5F/fuHDmg32qbQr8m0g6wf7zPZ8pyu3LKMEbw3PzJ4WXcIiAiIgIiIC1GlmGGopZYm+8QC3vLSDbztbzW3RBHVPpCwdp0xpqgRthka+Jz77F7ObYizu0cjl6LY6Ol9XWe12cIYmdXG5wAMh3F2WXEnLLMLrKihieQXxseRuLmtJHqF7tFshuQfqIiAoa1q6pOvc+roGgSm7pIBkJDvLmcA48W8d+R3zKiCkFRA5jnMe0tc02LXAgg8iDuXmrfaWaDUWIA+0RDrLWErLNkH0rZ25OBHcovxfUA65NNVgjg2ZpB83M/0oIRRSi/UTiY/rKU+Ekn4xrPw3UFVE/n6mBg/5Ye8/vBoH2oOX1LTyNxel6u/b22vA4tLHE37gQD5BWpkYHAtcAQRYg5gg8COK5LQbV5SYZd0Qc+Zws6V9i63JoAs0eGZ4krr0EYYxqPw+V5fG6aC9zssILM+QcCQO66xqLUNQNIMk1RIPi3Y0H0bf7VLCINJo5onR0LbUsDIyd7t73eL3XcfC9lu0RARaXSbHfZmNDW7c0p2Y2czzPdmPVc2zGcRBJEtJI4XvA09vLeAOJFjkHHzQd8i1uj+LsqoRK0W+C5p3tcN4+37UQbJF5zztYC57mtaN5cQAPMrE/LdN/aIf2jP5oM9F5U9QyQbTHNe3m0gj1C9UBFhyYrA0lrpog4ZEF7QR4i+S9Katikv1cjH237Lg63jY5IMhEQlARecFQx42mOa4brtII9QvCoxOBh2XzRNcODntB9CUGWiwosWp3ENbPE5xyAD2knwAOazUBF5VFQxg2nuaxvNxAHqVjflmm/Xw/tGfzQZyL8BvmNy/UBF5S1DGloc5rS42aCQC48gDvK9HuABJIAGZJ3BB+osD8tU39oh/aM/mn5bpv7RD+0Z/NBz2mDupq6OqeCYmEscbX2Sdx/8AvxVi0+zCIaiSVr4Wyzv2A9lm7b5Cx7LZvNnZtJPvd1l09TidHI0sfNTua7IgvYQftWhjwPCQ7a24T3GYFvoXIPXV5C7qppiNls8rnsHdz/DyRdPSyMc0GMtLNwLCC3LLK2SIIg6Skb/ZqNwv1YleHctosu2/fYP+1QArd6y8D9sw2phAu8MMkY4l7O0AO82t5qoiCXejnjRZVzUpPYmj22j5cZH3tLvqhT9iEhbFI4b2scR4gEqoegeK+y4hSTcGysDvmuOy790lW5xapjjglklcGxNY4vcdwFs0FKpZC5xc43c4kkniTmSt7oFjzqKvp5w6zQ8Nk5FjiA8Hyz8QCtFNbads+7c28L5L4QXiabi43FRN0gtJzBSx0cbrPqSS+28Rt3j6TrDwa4LsdWeMCpwuklLrlsYY8nnH2CTf5t/NVt09x52JYjLKy7mvcI4R8kdloAO657Vubiglro4YW9lNU1DiQyZ7WMbwPVg3d6ut9EqEdKIpG1lS2a5kE0ocTvJ2zn571bfRDBRR0VPTDfFG0OPN1ruPm4lQL0gcC6nEG1DR2KpgJ+ezsu9RsnzKCL2uIIINiMwRvCuLoPjHtdBS1F7ufG3aPym9l37wKpyrEdHPFduinpybmCXaaOTZAD6bTXHzQanpL1Lv9wjudg9e8jgSOrAPkCfrFQapv6StREXUUYd+eZ1ri0cGv6sAnlmw281CCCxXR50gM1JLSvdd1M4Fl9+w+9h3gODvC4UrySBoLnEANBJJ3ADMkqsOorGOoxSNhNm1DXRHlf3m/a230lLOvTSX2XDzCx1pao9WOYYLGQ+lm/TQQjpDikuL4rtNLvz0rIoRxYza2W+G/aPeSpc6Qsj48MgjDjZ0zGu+WGseRfnm0HxC4vo9YD11c+qcOxTMyPy35C3g3a9RzXZ9JD+gU/8AiB/DkQV2W40c0Xq64vbSQulMYBdYtAbe9rlxAubHLuK06nLoy/8AEf8Apf8AyEHBf7KMY/sbv2kP+tP9lGMf2N37SH/WrXIgjLUholWUEVR7UNjrXMLY9oOtYEFxsSATkMjw8EUmogKouszAjR4lUxWswvMkfzZO0PS5b9FW6UK9I/AdqOnrWj3CYZPB3aYfIhw+kOSCBwVJWsfWQayjpKSI9nqo3VBt70gA7A+S0i/ebclGi+o2FxAAJJIAAzJJ4AcSgyfydJ1HtGyeq6zqtrht7O3b0zWIrMVmr4N0fNCGjrms67LeZgNo+ubPBVnQd/ozpx7Lg1bRtcRLLIOr35NkaGyEcsmer7r91I6P+1YnG9wvHTDrjy2mkBg+sQfolR+rK6gsA6jD/aHCz6p2137DbtZ5HtOHzkEnKPNeeBe04Y94HbpXCYfNAIePDZN/ohSGvKqp2yMfG8Ate1zXA7iHCxHoUFIV3eqLS9mHVM8kpPVvgeNkfCe0hzB4mzm/SXL6S4S6kqp6Z17wvc254i/ZPm2x81rEG0xjEpq+qfNJ2pp3iwHfZrWjuAsB4LCrqR8UkkUg2Xxucxw5FpII9QpD1D6N+01/XvF46QB/cXuuGDysXfRC9ukBgHUYgKho7FUwOJ+WzsuHpsHzKCOsJrTBPDMN8UjJB4scHfgup1s6VjEK9z4zeGICOPkbZud5uJ8gFxa32g2Be211PTZ7L39u3xGgud4dkEX70FjdTej/ALJhkO0LST3mf9P3R5MDfO653pIf0Cn/AMQP4cillrQAABYDIAcFE3SQ/oFP/iB/DkQV2XRaI6aVeHdb7K5reu2NvaaHX2Nq1r7vfK51Tb0bKZj/AMobbGut7NbaANv6RzQct/toxb9bF+yYuz1UazcQra1tNO1kkbmuJe1myY9kEgkg22SRbdvIUxfk2H9VH9Rv8l6wUzGX2GNbffsgD7kHqiIgLR6bYGK2hqKY75GHZ7nNs5h+sAt4iCjz2kEgixGRB4KQtR2jXteItlcLxUtpXci7MRj1G19BeWunRl1JiMj2sIhqT1rDY22ne+2/PaubcnBTVqb0Z9iw6PbbszVH52S4IIv7rTfMWbbLgSUHdKpGtLAfY8SqIgLRuPWx8tmTtZdwdtN+irbqIOkPo06WnirI2kmnu2Swv2HWs49zXD988kEFYDhT6qohp4/eme1gPK5zJ7gLnyVzaGkbFGyJgsyNrWNHINFh9ygTo76Nl9RJXPadiFpZGSMi92RIPHZbcfTVgkBERBXvpF4D1dVDVtHZnbsPI3bcdrX7y0j6ncogVtdamjprsNniYLystJGOJcw3sO9zdpvmFX3VZos6txGON7T1cJ6ya4OQYfdPLadZtt+/kgnzVFo37Fh0TXC0s352Txd7o8m7I8brF124B7Vhkjmi8lMRM3wGTx9Uk+LQu+XxLGHNLXC7XAgg7iDkQgo+pz6OGAZVFc4f8iM+jnkfujyKi3SzReWkr5KMMc47dosjeRrvcI+NkQMuIKtNoRgYoqGnpstpjBt24vPaefrEoN4ol6SH9Ap/8QP4cilpRb0h6J78Oje0EiKZrnW4Ate2/hdwQVuU5dGX/iP/AEv/AJCg1Tv0aKZwZXyEHYe6BrTwJYJS4eW231QTYiIgIiICIiDW43uZ84feFskRAXlVe47wP3IiDGwX9C1ZyIgIiIC1uFe/N84IiDZIiINZXfp4fNbNEQFjYl+if4FEQcUus0e/QjxP3oiDZIiICIiD/9k=">
            <a:hlinkClick r:id="rId3"/>
            <a:extLst>
              <a:ext uri="{FF2B5EF4-FFF2-40B4-BE49-F238E27FC236}">
                <a16:creationId xmlns:a16="http://schemas.microsoft.com/office/drawing/2014/main" xmlns="" id="{D1A53A40-E9C7-4A87-BD5F-6503D1AC68BA}"/>
              </a:ext>
            </a:extLst>
          </p:cNvPr>
          <p:cNvSpPr>
            <a:spLocks noChangeAspect="1" noChangeArrowheads="1"/>
          </p:cNvSpPr>
          <p:nvPr/>
        </p:nvSpPr>
        <p:spPr bwMode="auto">
          <a:xfrm>
            <a:off x="1630364" y="-1782763"/>
            <a:ext cx="2505075" cy="371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NZ" altLang="en-US" sz="1800"/>
          </a:p>
        </p:txBody>
      </p:sp>
      <p:sp>
        <p:nvSpPr>
          <p:cNvPr id="31747" name="AutoShape 4" descr="data:image/jpeg;base64,/9j/4AAQSkZJRgABAQAAAQABAAD/2wCEAAkGBwgHBgkIBwgKCgkLDRYPDQwMDRsUFRAWIB0iIiAdHx8kKDQsJCYxJx8fLT0tMTU3Ojo6Iys/RD84QzQ5OjcBCgoKDQwNGg8PGjclHyU3Nzc3Nzc3Nzc3Nzc3Nzc3Nzc3Nzc3Nzc3Nzc3Nzc3Nzc3Nzc3Nzc3Nzc3Nzc3Nzc3N//AABEIALoAugMBIgACEQEDEQH/xAAcAAEAAgMBAQEAAAAAAAAAAAAABgcBBQgEAwL/xABAEAABAwMCBAMGAwMKBwAAAAABAAIDBAURBiEHEjFBE1FhCBRxgZGhIkKxFjJSFTVTYnKSssHC0SMkM2N0gqL/xAAVAQEBAAAAAAAAAAAAAAAAAAAAAf/EABQRAQAAAAAAAAAAAAAAAAAAAAD/2gAMAwEAAhEDEQA/ALqREQEREBERAREQEREBERAREQEREBERAREQEREBERAREQEREBERAREQEROg3QEWHPa0Zc4AdclfOGpgqM+BNHJjryOBwg+qJkLKDCLKdEGEREBERAREQEREBERAREQERAgIsr8ve1gJc4NDQSSegwg/S/LhtuSB39Fq7Zf6W7VUsVtbJUU8WWvq2jEXP/CD+Y/Doto8BzC137uCD8O6DmXiTxDuOobvU0tHUS09qheWRxRux4mNuZxHXKjOm9R3HTt0irrfPI0sdl7OYlr29wR6r56qt0Np1HcKGnnimhhnIjkjdkFp3H0BwfUKWaG4V3bVEDK2okFDbnDLZHjLpB/VH+aDo20V0V0tlLXwEGOoibIPmOi9q8NltsNntNLbabJipohE0u6kDuvcg+NTUQ0tNNU1UrYoIWF8kjzgNaBkknyVZVvHGwQ1Rhp6GtqYGn/rABoPqAd1tuNUV0qNETwWqKWYvkb7w2MZPhjfp8lzJzZJ5uvme6Dr3S2qbVqqgNXaZ+drdpI3jD4z5ELddlzHwTr6mj4gUUFO8+FWNfDMzOzm8hcPoWg/I+a6cwO2dkBERAREQEREBERAREQECJ0QYd0ztt5lVdVXWp4ianmsVqnkh07QHNfURnBqjn9wHyPRbnjJqR2ntHTNp3ltXXO93iIO7QQS5w+A+5C/PBezMtOhqWTl5Zq0meTbGc9PsgmlFSQUFLFS0cUcNPC0NijYMBox0wqW4wcQ55amTTOn3n94Mqp4z+KR39G3H3VmcQr5+zukLjcIzyziPw4TjP43bD7lc/cJLd/LPEK2+8NMrYXvqpS7fdoJBP8A78qC9dD6IobFpeloK6lp6iqdiapc9gcDIfLPl0+Sl4a1rA1oAAGAB0CznPTzUcvOu9M2Ss9zuF2gZUZw5jTzcn9rHRBJEXyp54qiCOeCRskUjQ5j2nIcD3C+mf8ALqgEbHp07qq+JfCkX+oFy062mp64nE8Tzysm/rbDZ36q1N++yfAIK84W8N26Q8SvuM0VRc5m8g8MZZA3u1p7k9zt0+ObEKwSUQEREBERAREQEREBERACysBZ80FC+0dVOddbNSc2WRU75MernAf6Qre0QQ7R9n5dx7oz9FTPtEwlmprdKRkSUeB8nEKwuCV6bdNEw05OZqF5hePTqPsg1PtD1D4tKUMDDtNWgO+TSf8AZQHgJVRw6+Echw6oo5Y4x5u/C79Gkqb+0Y9v7OWlocOY1hOPTkKpTTl3msF8obrTbyUsokx5joR8xkfNB1BxMvlRp7RlfcKQ/wDMANjjcPyl55QfuuT5ZJJpXSSvc+R7i57nHcnuusLrTWziDot8VLOHUtdGHRSDqx43GR5g9lWGneCFfHd2yX+qpfcIzzFsDiXSgHocj8P3QTngm6t/YSkbXMkYGvcIecfk7Y9F7uKWqpNJ6XkrKYj3yd4gp8t2a4gku+QBKlkMTIIWQxNDI42hrWjo0DoFpdb2CPU2mq22vDS+RhdCSOjxu0hBzhp7iLqSyXSOsdcqiri5wZqeokLmyN7jfp8QupLbWxXGgp62nOYaiISMOexGVxrNSVENW6jkheKpsnhmHGXc+cYwut9I0L7RpK10lYfDkpqRol5j+6QMkfJB5H3qSPiQ2yGTMMtp8cN8ntkxt8QfspMqJ0zqD9oePTK2B+aYtmhiI6FjYnY+4yr2HQICIUQEREBERAREQEREAIUCIKZ9pCjBobHXAAOZLLCfUENI/wAJ+qgHCzWB0nqAPqc/ydV4jqAPyeTvl39FZ3tFxPfpa2ytGWsrsO26ZY7H6Ln3JQXh7RAFVarDXU7xJSukeA8HZ3MAR9gVR+cHYrbnUdxk04bDPKJaFsglibIMmJw/hPYFag4zt0QSbRmt7zpGcut0wkp5DmWml3Y4+fmD6hXvw+4kUms5JqL3Y0dxii8QROcHNkGwOD6Ehcwr32e51tmuEFwts74amI5a9h+o+BQWpqHUnFPT14ijrZWSNqZC2njhpmPjef4W4HN9SrR0Ldb5c7I6o1VQMt9UyTlbg4D2YH4sZ279+ygVJqR11ZBdabiRS0zmNDnUdxo2DkdjcEAjbruBuoTrriZd9RwOtkc8TKNkhJlp2ujNRjoSCSQO+EF919Xpe2VLrnXvtcNUBvUODPEwO+eqqDibxXF2ppbTpt0jKWTLZqojBkHk0dQPVVJJI+U80j3PPm45WPmgsPgPTGfiFTyDpT000h9Pw8v+pdLqh/ZyoC+6Xe4lpxFAyFrvVzskf/IV7oBRCiAiIgIiICIiAiIgBCiBBG+Idj/aHR9yoGN5pzF4kA/7jd2/ouSicnK7ZPnjOFzbxk0TNYb3JdaKEutta4vJY3LYnnqD5AncIK4GwytrqCzS2aqjhleJGS07JopGjAc1w2Wq9Oqsiutz9RcIrfd2Rl1VZJHU8hA6w52+mQgrc9VhZPXoiit5oqxHUmqKG1OJEcr8yuHUMAyf9lY/HLR9pslrtlxtFJHS/wDENPKxgOHAty0n1HKR81G+BruTiDSk/wBDJ+gU79o2sjZYrRREnxZap0rR25WNwfu9qIoQoEXvsNrmvV5o7bTAmSplDNuw7n6ZQdDcCrSbfoZlTI0iWvmdOcjflH4W/pn5qxV5rZRRW63U1HTtDYoI2xNA6AAL0lUEREBERAREQEREBERARFlBhfKpgiqYHxVEbJInDDmvGQR6hfVDugqltl0dX17pjpZopWyhr6iPOG8waQXADGcOaeXOQCrGorHbaC2OtVJRQxUT2ua6FrcAh3XK1tPpGjhrvHE8pgyD7vgY2xgE4yRsNuuAASQMKR743z80HJnEDSNVpG+y0jo5HUMh56WctOHt8s/xDoR/uowfguxtRaft2o7fJQ3WmE0LhsejmHzaexVN3rgVWsle6y3OKSHJLWVDeV3wyEFbaPuzbFqe2XKQ4jgnaZDucMOzth12OVZ3tGxzSTWKtZl9G6OVjZGjLeYlp69Nx088Faqh4H6inmDauqo4I+7wS4q86Cx0tLYaSz1DGVlPTwMhPvDA7n5RjJBQce00M1TOyGmikllcQGsjaXOcfIALoDg5w+nsPNeb5B4VwkbywwHGYW+Z/rHyVkW2z2y2tP8AJ1BS0ue8MIbkfJfu51wt9KZixzySGsjb1e49Bug9e6LR2HUMN3ldC2Pw3gOczDg5rw04cAfMEj6hbxARCiAiIgIiICIiAiIgBZWEQaXU2q7PpWCGa91ZgbO4tiDY3Pc8jrsAfMfVfPTGsLJqpk5stT43gY8UOY5jm56HBAUf42WQXfQ9RMxuZ7e4VLD3AGzvsfsFUPBvUUOntVvNVIGUlRTvEhPm0Fw/Q/VBc8nFbRsVa6idcn+IyTwifdpCOYHHXl81JrtdqG0Wie6103h0cLA97w3OxxjA7kkhcgXerFxu1ZWMjEbKid8jWjoA4kqyNU6ul1JoXTNgo389dWPbHOwbfia7laD8Tugtit4laVoLfQV9TXuENwY58BFO8khpw7Ixtg+fyWz0/qmz6joJrhaazxqWAlsrnRuYWkDPQgdiq34waQhoOH9rdRs/mcNicQNy12zj/e3KhvCDVkWnJL5FWOHu01C+VjD3lZ0AHqHO+gQW/R8VtHVlbDSU9zlMk0jY4+amkDS4nAHRSLUN/t2m7Y+43WbwqZrg3ma0ucSemAFx6ZHCQyM/4ZzzNDduXuMK2tZ32TiDX6RsVEciaJlRVgHYSO2Of7IDv7yC0r/xC07YIaKSvqpgK2LxYBHA5xLPPpt+qjl04saKuVK6B9dXxOyHMljpTljh0Iyob7QlPHSXSwU0LcRxURY0egdhOFlZoSn049mqfcPfveHEeOwlxZgY6IJ3w61Fpm6XSantVwmqK4ROc2N9L4LGsyC/lA2yXYJyd+ysQKPaUoNMOpxddMUlGI5QWCop24yAcEfUKQoBREQEREBERAREQEREBERB86mGOpp5aeZgfHKwsc13QgjByuPL9apbNfa21PDnSU8xjG27hn8P1BC7HduMKAXzhtBdtfUepH1TGQRFj5aYs3kezcHOfPHbsgr3iVoZli4faeqo2AVNHllY4dXGQ82/wdt814+A+nzdNVm6StBhtrC9uRsZXbN+m5+OFe+q7LHqHT9fapnNYKmItY8jIY78px6Hdazh3pCPR1iNCZmz1MkhkmmY3lDiem2T0GyDc362x3azVtulaCyphczB9Rt91yIy21LruLUxrjVOqPADcfmzjouyzuoBTcNoIeI8mqXVLDAXOljpeTBEpGM5z06nogrnjPpGLT9HYp6ONrY2wCllLR+88DOT8d17/Z5sInrq+/TxgspwKeAkfnO7sfAY+qtTXumG6r05PbDK2GRzmvilcMhrwvtonTkOltOUtohk8Ux5dJLy48R5OScdkFQ+0f8Az7Z//Ef/AI1sODGjtP37SktXd7VDVTiqcwPkc7OMDbYqUcTuHUuta6jqYLlFSmlhdGWPiLubJznqFuuHWk3aPsDra+rbVvdM6UyNZygZxtjJQb202uhs9DHRWymjpqWPJbEwbDJyT553XsRYQEREBERAREQEREBERAREQFlYRBnssYREGU9e/b0WEQZQrCIMjbosdMnzREBERAREQEREBERAREQEREBERAREQEREBERAREQEREBERAREQEREBERB/9k=">
            <a:extLst>
              <a:ext uri="{FF2B5EF4-FFF2-40B4-BE49-F238E27FC236}">
                <a16:creationId xmlns:a16="http://schemas.microsoft.com/office/drawing/2014/main" xmlns="" id="{C406F36F-D967-4046-87A7-17E4BD2A9368}"/>
              </a:ext>
            </a:extLst>
          </p:cNvPr>
          <p:cNvSpPr>
            <a:spLocks noChangeAspect="1" noChangeArrowheads="1"/>
          </p:cNvSpPr>
          <p:nvPr/>
        </p:nvSpPr>
        <p:spPr bwMode="auto">
          <a:xfrm>
            <a:off x="1679575" y="-846138"/>
            <a:ext cx="1771650" cy="177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NZ" altLang="en-US" sz="1800"/>
          </a:p>
        </p:txBody>
      </p:sp>
      <p:pic>
        <p:nvPicPr>
          <p:cNvPr id="4102" name="Picture 6">
            <a:extLst>
              <a:ext uri="{FF2B5EF4-FFF2-40B4-BE49-F238E27FC236}">
                <a16:creationId xmlns:a16="http://schemas.microsoft.com/office/drawing/2014/main" xmlns="" id="{B3C89EB1-38F6-47B6-B57D-C57FA45DCB91}"/>
              </a:ext>
            </a:extLst>
          </p:cNvPr>
          <p:cNvPicPr>
            <a:picLocks noChangeAspect="1" noChangeArrowheads="1"/>
          </p:cNvPicPr>
          <p:nvPr/>
        </p:nvPicPr>
        <p:blipFill>
          <a:blip r:embed="rId4"/>
          <a:srcRect/>
          <a:stretch>
            <a:fillRect/>
          </a:stretch>
        </p:blipFill>
        <p:spPr bwMode="auto">
          <a:xfrm>
            <a:off x="2449482" y="276088"/>
            <a:ext cx="3531443" cy="4716937"/>
          </a:xfrm>
          <a:prstGeom prst="rect">
            <a:avLst/>
          </a:prstGeom>
          <a:noFill/>
          <a:ln w="9525">
            <a:solidFill>
              <a:schemeClr val="bg1">
                <a:lumMod val="75000"/>
              </a:schemeClr>
            </a:solidFill>
            <a:miter lim="800000"/>
            <a:headEnd/>
            <a:tailEnd/>
          </a:ln>
          <a:effectLst>
            <a:outerShdw blurRad="520700" dist="152400" dir="3900000" algn="l" rotWithShape="0">
              <a:schemeClr val="accent1">
                <a:lumMod val="75000"/>
                <a:alpha val="40000"/>
              </a:schemeClr>
            </a:outerShdw>
          </a:effectLst>
          <a:extLst>
            <a:ext uri="{909E8E84-426E-40DD-AFC4-6F175D3DCCD1}">
              <a14:hiddenFill xmlns:a14="http://schemas.microsoft.com/office/drawing/2010/main">
                <a:solidFill>
                  <a:schemeClr val="accent1"/>
                </a:solidFill>
              </a14:hiddenFill>
            </a:ext>
          </a:extLst>
        </p:spPr>
      </p:pic>
      <p:pic>
        <p:nvPicPr>
          <p:cNvPr id="57349" name="Picture 1">
            <a:extLst>
              <a:ext uri="{FF2B5EF4-FFF2-40B4-BE49-F238E27FC236}">
                <a16:creationId xmlns:a16="http://schemas.microsoft.com/office/drawing/2014/main" xmlns="" id="{AE60E1C3-A5E3-4FBE-99B8-92A15A3E9C5C}"/>
              </a:ext>
            </a:extLst>
          </p:cNvPr>
          <p:cNvPicPr>
            <a:picLocks noChangeAspect="1"/>
          </p:cNvPicPr>
          <p:nvPr/>
        </p:nvPicPr>
        <p:blipFill>
          <a:blip r:embed="rId5"/>
          <a:srcRect/>
          <a:stretch>
            <a:fillRect/>
          </a:stretch>
        </p:blipFill>
        <p:spPr bwMode="auto">
          <a:xfrm>
            <a:off x="2393497" y="5201714"/>
            <a:ext cx="7011788" cy="152609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7350" name="Picture 1">
            <a:extLst>
              <a:ext uri="{FF2B5EF4-FFF2-40B4-BE49-F238E27FC236}">
                <a16:creationId xmlns:a16="http://schemas.microsoft.com/office/drawing/2014/main" xmlns="" id="{E1137312-6DC4-4A82-A5D8-307A1A0FE453}"/>
              </a:ext>
            </a:extLst>
          </p:cNvPr>
          <p:cNvPicPr>
            <a:picLocks noChangeAspect="1"/>
          </p:cNvPicPr>
          <p:nvPr/>
        </p:nvPicPr>
        <p:blipFill>
          <a:blip r:embed="rId6"/>
          <a:srcRect/>
          <a:stretch>
            <a:fillRect/>
          </a:stretch>
        </p:blipFill>
        <p:spPr bwMode="auto">
          <a:xfrm>
            <a:off x="6204859" y="294750"/>
            <a:ext cx="3200425" cy="4688946"/>
          </a:xfrm>
          <a:prstGeom prst="rect">
            <a:avLst/>
          </a:prstGeom>
          <a:noFill/>
          <a:ln>
            <a:noFill/>
          </a:ln>
          <a:effectLst>
            <a:outerShdw blurRad="368300" dist="165100" dir="3000000" algn="tl" rotWithShape="0">
              <a:srgbClr val="00B0F0">
                <a:alpha val="3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6417</TotalTime>
  <Words>1516</Words>
  <Application>Microsoft Office PowerPoint</Application>
  <PresentationFormat>Custom</PresentationFormat>
  <Paragraphs>164</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Aquaculture enables Rangatiratanga</vt:lpstr>
      <vt:lpstr>PowerPoint Presentation</vt:lpstr>
      <vt:lpstr>Opportunity for the people of Te Tauihu</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Year in Review</dc:title>
  <dc:creator>Mel Shirley</dc:creator>
  <cp:lastModifiedBy>Staff</cp:lastModifiedBy>
  <cp:revision>36</cp:revision>
  <cp:lastPrinted>2021-10-19T21:41:54Z</cp:lastPrinted>
  <dcterms:created xsi:type="dcterms:W3CDTF">2021-08-09T22:00:32Z</dcterms:created>
  <dcterms:modified xsi:type="dcterms:W3CDTF">2021-10-20T00:44:20Z</dcterms:modified>
</cp:coreProperties>
</file>